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66" r:id="rId5"/>
    <p:sldId id="300" r:id="rId6"/>
    <p:sldId id="301" r:id="rId7"/>
    <p:sldId id="302" r:id="rId8"/>
    <p:sldId id="303" r:id="rId9"/>
    <p:sldId id="304" r:id="rId10"/>
    <p:sldId id="305" r:id="rId11"/>
    <p:sldId id="307" r:id="rId12"/>
    <p:sldId id="309" r:id="rId13"/>
    <p:sldId id="308" r:id="rId14"/>
    <p:sldId id="306" r:id="rId15"/>
    <p:sldId id="272" r:id="rId16"/>
    <p:sldId id="269" r:id="rId17"/>
    <p:sldId id="310" r:id="rId18"/>
    <p:sldId id="311" r:id="rId19"/>
    <p:sldId id="313" r:id="rId20"/>
    <p:sldId id="312" r:id="rId21"/>
    <p:sldId id="314" r:id="rId22"/>
    <p:sldId id="264" r:id="rId23"/>
    <p:sldId id="316" r:id="rId24"/>
    <p:sldId id="317" r:id="rId25"/>
    <p:sldId id="318" r:id="rId26"/>
    <p:sldId id="319" r:id="rId27"/>
    <p:sldId id="320" r:id="rId28"/>
    <p:sldId id="322" r:id="rId29"/>
    <p:sldId id="321" r:id="rId30"/>
    <p:sldId id="323"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A89F8-606A-4E3D-8FD1-BDF201F32E3C}" type="datetimeFigureOut">
              <a:rPr lang="ru-RU" smtClean="0"/>
              <a:t>14.03.2020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FDF1C9-2805-4ECC-8C9D-7E42D29669B8}" type="slidenum">
              <a:rPr lang="ru-RU" smtClean="0"/>
              <a:t>‹#›</a:t>
            </a:fld>
            <a:endParaRPr lang="ru-RU"/>
          </a:p>
        </p:txBody>
      </p:sp>
    </p:spTree>
    <p:extLst>
      <p:ext uri="{BB962C8B-B14F-4D97-AF65-F5344CB8AC3E}">
        <p14:creationId xmlns:p14="http://schemas.microsoft.com/office/powerpoint/2010/main" val="2330175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19565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7029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14308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01891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56437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8CDC2D2-2F86-4153-B336-95AE5600FFF9}"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5626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8CDC2D2-2F86-4153-B336-95AE5600FFF9}" type="datetimeFigureOut">
              <a:rPr lang="ru-RU" smtClean="0"/>
              <a:t>14.03.2020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20737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8CDC2D2-2F86-4153-B336-95AE5600FFF9}" type="datetimeFigureOut">
              <a:rPr lang="ru-RU" smtClean="0"/>
              <a:t>14.03.2020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24926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CDC2D2-2F86-4153-B336-95AE5600FFF9}" type="datetimeFigureOut">
              <a:rPr lang="ru-RU" smtClean="0"/>
              <a:t>14.03.2020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09432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36638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78854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DC2D2-2F86-4153-B336-95AE5600FFF9}" type="datetimeFigureOut">
              <a:rPr lang="ru-RU" smtClean="0"/>
              <a:t>14.03.2020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88976-EBD9-489B-8114-68C0F9BB47E9}" type="slidenum">
              <a:rPr lang="ru-RU" smtClean="0"/>
              <a:t>‹#›</a:t>
            </a:fld>
            <a:endParaRPr lang="ru-RU"/>
          </a:p>
        </p:txBody>
      </p:sp>
    </p:spTree>
    <p:extLst>
      <p:ext uri="{BB962C8B-B14F-4D97-AF65-F5344CB8AC3E}">
        <p14:creationId xmlns:p14="http://schemas.microsoft.com/office/powerpoint/2010/main" val="316446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5760" y="2341563"/>
            <a:ext cx="11507372" cy="2387600"/>
          </a:xfrm>
        </p:spPr>
        <p:txBody>
          <a:bodyPr>
            <a:normAutofit fontScale="90000"/>
          </a:bodyPr>
          <a:lstStyle/>
          <a:p>
            <a:br>
              <a:rPr lang="ru-RU" dirty="0">
                <a:solidFill>
                  <a:srgbClr val="C00000"/>
                </a:solidFill>
                <a:latin typeface="Times New Roman" panose="02020603050405020304" pitchFamily="18" charset="0"/>
                <a:cs typeface="Times New Roman" panose="02020603050405020304" pitchFamily="18" charset="0"/>
              </a:rPr>
            </a:br>
            <a:r>
              <a:rPr lang="ru-RU" dirty="0">
                <a:solidFill>
                  <a:srgbClr val="C00000"/>
                </a:solidFill>
                <a:latin typeface="Times New Roman" panose="02020603050405020304" pitchFamily="18" charset="0"/>
                <a:cs typeface="Times New Roman" panose="02020603050405020304" pitchFamily="18" charset="0"/>
              </a:rPr>
              <a:t>Методы оценки рисков </a:t>
            </a:r>
            <a:br>
              <a:rPr lang="ru-RU" dirty="0">
                <a:solidFill>
                  <a:srgbClr val="C00000"/>
                </a:solidFill>
                <a:latin typeface="Times New Roman" panose="02020603050405020304" pitchFamily="18" charset="0"/>
                <a:cs typeface="Times New Roman" panose="02020603050405020304" pitchFamily="18" charset="0"/>
              </a:rPr>
            </a:br>
            <a:r>
              <a:rPr lang="ru-RU" dirty="0">
                <a:solidFill>
                  <a:srgbClr val="C00000"/>
                </a:solidFill>
                <a:latin typeface="Times New Roman" panose="02020603050405020304" pitchFamily="18" charset="0"/>
                <a:cs typeface="Times New Roman" panose="02020603050405020304" pitchFamily="18" charset="0"/>
              </a:rPr>
              <a:t>без учета распределения вероятностей</a:t>
            </a:r>
          </a:p>
        </p:txBody>
      </p:sp>
      <p:sp>
        <p:nvSpPr>
          <p:cNvPr id="3" name="TextBox 2"/>
          <p:cNvSpPr txBox="1"/>
          <p:nvPr/>
        </p:nvSpPr>
        <p:spPr>
          <a:xfrm>
            <a:off x="8783782" y="96982"/>
            <a:ext cx="3255818" cy="923330"/>
          </a:xfrm>
          <a:prstGeom prst="rect">
            <a:avLst/>
          </a:prstGeom>
          <a:noFill/>
        </p:spPr>
        <p:txBody>
          <a:bodyPr wrap="square" rtlCol="0">
            <a:spAutoFit/>
          </a:bodyPr>
          <a:lstStyle/>
          <a:p>
            <a:r>
              <a:rPr lang="ru-RU" sz="5400" dirty="0">
                <a:solidFill>
                  <a:schemeClr val="accent6">
                    <a:lumMod val="50000"/>
                  </a:schemeClr>
                </a:solidFill>
                <a:latin typeface="Times New Roman" panose="02020603050405020304" pitchFamily="18" charset="0"/>
                <a:ea typeface="+mj-ea"/>
                <a:cs typeface="Times New Roman" panose="02020603050405020304" pitchFamily="18" charset="0"/>
              </a:rPr>
              <a:t>Лекция 6</a:t>
            </a:r>
          </a:p>
        </p:txBody>
      </p:sp>
    </p:spTree>
    <p:extLst>
      <p:ext uri="{BB962C8B-B14F-4D97-AF65-F5344CB8AC3E}">
        <p14:creationId xmlns:p14="http://schemas.microsoft.com/office/powerpoint/2010/main" val="38609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09096D7D-CA4B-4DA9-B98C-3D058FBE1F52}"/>
                  </a:ext>
                </a:extLst>
              </p:cNvPr>
              <p:cNvSpPr/>
              <p:nvPr/>
            </p:nvSpPr>
            <p:spPr>
              <a:xfrm>
                <a:off x="229772" y="171398"/>
                <a:ext cx="11732455" cy="3903954"/>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Для </a:t>
                </a:r>
                <a:r>
                  <a:rPr lang="ru-RU" sz="2400" b="1" dirty="0">
                    <a:solidFill>
                      <a:srgbClr val="FF0000"/>
                    </a:solidFill>
                    <a:latin typeface="Times New Roman" panose="02020603050405020304" pitchFamily="18" charset="0"/>
                    <a:cs typeface="Times New Roman" panose="02020603050405020304" pitchFamily="18" charset="0"/>
                  </a:rPr>
                  <a:t>точечной оценки </a:t>
                </a:r>
                <a:r>
                  <a:rPr lang="ru-RU" sz="2400" b="1" dirty="0">
                    <a:solidFill>
                      <a:srgbClr val="002060"/>
                    </a:solidFill>
                    <a:latin typeface="Times New Roman" panose="02020603050405020304" pitchFamily="18" charset="0"/>
                    <a:cs typeface="Times New Roman" panose="02020603050405020304" pitchFamily="18" charset="0"/>
                  </a:rPr>
                  <a:t>показателей риска необходимо знать тип и параметры закона распределения значений, отражающих результаты деятельности. Изучая </a:t>
                </a:r>
                <a:r>
                  <a:rPr lang="en-US" sz="2400" b="1" dirty="0" err="1">
                    <a:solidFill>
                      <a:srgbClr val="002060"/>
                    </a:solidFill>
                    <a:latin typeface="Times New Roman" panose="02020603050405020304" pitchFamily="18" charset="0"/>
                    <a:cs typeface="Times New Roman" panose="02020603050405020304" pitchFamily="18" charset="0"/>
                  </a:rPr>
                  <a:t>функцию</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плотности</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нормального</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распределения</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можно</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заметить</a:t>
                </a:r>
                <a:r>
                  <a:rPr lang="en-US" sz="2400" b="1" dirty="0">
                    <a:solidFill>
                      <a:srgbClr val="002060"/>
                    </a:solidFill>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что все значения результата плотнее группируются около значения </a:t>
                </a:r>
                <a14:m>
                  <m:oMath xmlns:m="http://schemas.openxmlformats.org/officeDocument/2006/math">
                    <m:acc>
                      <m:accPr>
                        <m:chr m:val="̅"/>
                        <m:ctrlPr>
                          <a:rPr lang="ru-RU" sz="2400" b="1" dirty="0">
                            <a:solidFill>
                              <a:srgbClr val="002060"/>
                            </a:solidFill>
                            <a:latin typeface="Times New Roman" panose="02020603050405020304" pitchFamily="18" charset="0"/>
                            <a:cs typeface="Times New Roman" panose="02020603050405020304" pitchFamily="18" charset="0"/>
                          </a:rPr>
                        </m:ctrlPr>
                      </m:accPr>
                      <m:e>
                        <m:r>
                          <a:rPr lang="en-US" sz="2400" b="1" dirty="0">
                            <a:solidFill>
                              <a:srgbClr val="002060"/>
                            </a:solidFill>
                            <a:latin typeface="Times New Roman" panose="02020603050405020304" pitchFamily="18" charset="0"/>
                            <a:cs typeface="Times New Roman" panose="02020603050405020304" pitchFamily="18" charset="0"/>
                          </a:rPr>
                          <m:t>𝐱</m:t>
                        </m:r>
                      </m:e>
                    </m:acc>
                    <m:r>
                      <a:rPr lang="en-US" sz="2400" b="1" dirty="0">
                        <a:solidFill>
                          <a:srgbClr val="002060"/>
                        </a:solidFill>
                        <a:latin typeface="Times New Roman" panose="02020603050405020304" pitchFamily="18" charset="0"/>
                        <a:cs typeface="Times New Roman" panose="02020603050405020304" pitchFamily="18" charset="0"/>
                      </a:rPr>
                      <m:t>.</m:t>
                    </m:r>
                  </m:oMath>
                </a14:m>
                <a:endParaRPr lang="en-US" sz="24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Например, показатель оценки риска R (вероятность получить результат на уровне требуемого) определяется как площадь под кривой, которую можно вычислить по следующей формуле:</a:t>
                </a:r>
              </a:p>
            </p:txBody>
          </p:sp>
        </mc:Choice>
        <mc:Fallback>
          <p:sp>
            <p:nvSpPr>
              <p:cNvPr id="4" name="Прямоугольник 3">
                <a:extLst>
                  <a:ext uri="{FF2B5EF4-FFF2-40B4-BE49-F238E27FC236}">
                    <a16:creationId xmlns:a16="http://schemas.microsoft.com/office/drawing/2014/main" id="{09096D7D-CA4B-4DA9-B98C-3D058FBE1F52}"/>
                  </a:ext>
                </a:extLst>
              </p:cNvPr>
              <p:cNvSpPr>
                <a:spLocks noRot="1" noChangeAspect="1" noMove="1" noResize="1" noEditPoints="1" noAdjustHandles="1" noChangeArrowheads="1" noChangeShapeType="1" noTextEdit="1"/>
              </p:cNvSpPr>
              <p:nvPr/>
            </p:nvSpPr>
            <p:spPr>
              <a:xfrm>
                <a:off x="229772" y="171398"/>
                <a:ext cx="11732455" cy="3903954"/>
              </a:xfrm>
              <a:prstGeom prst="rect">
                <a:avLst/>
              </a:prstGeom>
              <a:blipFill>
                <a:blip r:embed="rId2"/>
                <a:stretch>
                  <a:fillRect l="-832" r="-832" b="-2652"/>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6" name="Прямоугольник 5">
                <a:extLst>
                  <a:ext uri="{FF2B5EF4-FFF2-40B4-BE49-F238E27FC236}">
                    <a16:creationId xmlns:a16="http://schemas.microsoft.com/office/drawing/2014/main" id="{8DD9AFBA-6964-4D6C-B16A-9C09084190D8}"/>
                  </a:ext>
                </a:extLst>
              </p:cNvPr>
              <p:cNvSpPr/>
              <p:nvPr/>
            </p:nvSpPr>
            <p:spPr>
              <a:xfrm>
                <a:off x="3938493" y="4075352"/>
                <a:ext cx="3821239" cy="156722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400" b="1">
                          <a:solidFill>
                            <a:srgbClr val="002060"/>
                          </a:solidFill>
                          <a:latin typeface="Times New Roman" panose="02020603050405020304" pitchFamily="18" charset="0"/>
                          <a:cs typeface="Times New Roman" panose="02020603050405020304" pitchFamily="18" charset="0"/>
                        </a:rPr>
                        <m:t>𝑅</m:t>
                      </m:r>
                      <m:r>
                        <a:rPr lang="ru-RU" sz="2400" b="1">
                          <a:solidFill>
                            <a:srgbClr val="002060"/>
                          </a:solidFill>
                          <a:latin typeface="Times New Roman" panose="02020603050405020304" pitchFamily="18" charset="0"/>
                          <a:cs typeface="Times New Roman" panose="02020603050405020304" pitchFamily="18" charset="0"/>
                        </a:rPr>
                        <m:t>=</m:t>
                      </m:r>
                      <m:f>
                        <m:fPr>
                          <m:ctrlPr>
                            <a:rPr lang="ru-RU" sz="2400" b="1">
                              <a:solidFill>
                                <a:srgbClr val="002060"/>
                              </a:solidFill>
                              <a:latin typeface="Times New Roman" panose="02020603050405020304" pitchFamily="18" charset="0"/>
                              <a:cs typeface="Times New Roman" panose="02020603050405020304" pitchFamily="18" charset="0"/>
                            </a:rPr>
                          </m:ctrlPr>
                        </m:fPr>
                        <m:num>
                          <m:r>
                            <a:rPr lang="ru-RU" sz="2400" b="1">
                              <a:solidFill>
                                <a:srgbClr val="002060"/>
                              </a:solidFill>
                              <a:latin typeface="Times New Roman" panose="02020603050405020304" pitchFamily="18" charset="0"/>
                              <a:cs typeface="Times New Roman" panose="02020603050405020304" pitchFamily="18" charset="0"/>
                            </a:rPr>
                            <m:t>1</m:t>
                          </m:r>
                        </m:num>
                        <m:den>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𝜎</m:t>
                              </m:r>
                            </m:e>
                            <m:sub>
                              <m:r>
                                <a:rPr lang="ru-RU" sz="2400" b="1">
                                  <a:solidFill>
                                    <a:srgbClr val="002060"/>
                                  </a:solidFill>
                                  <a:latin typeface="Times New Roman" panose="02020603050405020304" pitchFamily="18" charset="0"/>
                                  <a:cs typeface="Times New Roman" panose="02020603050405020304" pitchFamily="18" charset="0"/>
                                </a:rPr>
                                <m:t>𝑥</m:t>
                              </m:r>
                            </m:sub>
                          </m:sSub>
                          <m:rad>
                            <m:radPr>
                              <m:degHide m:val="on"/>
                              <m:ctrlPr>
                                <a:rPr lang="ru-RU" sz="2400" b="1">
                                  <a:solidFill>
                                    <a:srgbClr val="002060"/>
                                  </a:solidFill>
                                  <a:latin typeface="Times New Roman" panose="02020603050405020304" pitchFamily="18" charset="0"/>
                                  <a:cs typeface="Times New Roman" panose="02020603050405020304" pitchFamily="18" charset="0"/>
                                </a:rPr>
                              </m:ctrlPr>
                            </m:radPr>
                            <m:deg/>
                            <m:e>
                              <m:r>
                                <a:rPr lang="ru-RU" sz="2400" b="1">
                                  <a:solidFill>
                                    <a:srgbClr val="002060"/>
                                  </a:solidFill>
                                  <a:latin typeface="Times New Roman" panose="02020603050405020304" pitchFamily="18" charset="0"/>
                                  <a:cs typeface="Times New Roman" panose="02020603050405020304" pitchFamily="18" charset="0"/>
                                </a:rPr>
                                <m:t>2</m:t>
                              </m:r>
                              <m:r>
                                <a:rPr lang="ru-RU" sz="2400" b="1">
                                  <a:solidFill>
                                    <a:srgbClr val="002060"/>
                                  </a:solidFill>
                                  <a:latin typeface="Times New Roman" panose="02020603050405020304" pitchFamily="18" charset="0"/>
                                  <a:cs typeface="Times New Roman" panose="02020603050405020304" pitchFamily="18" charset="0"/>
                                </a:rPr>
                                <m:t>𝜋</m:t>
                              </m:r>
                            </m:e>
                          </m:rad>
                        </m:den>
                      </m:f>
                      <m:nary>
                        <m:naryPr>
                          <m:limLoc m:val="undOvr"/>
                          <m:grow m:val="on"/>
                          <m:ctrlPr>
                            <a:rPr lang="ru-RU" sz="2400" b="1">
                              <a:solidFill>
                                <a:srgbClr val="002060"/>
                              </a:solidFill>
                              <a:latin typeface="Times New Roman" panose="02020603050405020304" pitchFamily="18" charset="0"/>
                              <a:cs typeface="Times New Roman" panose="02020603050405020304" pitchFamily="18" charset="0"/>
                            </a:rPr>
                          </m:ctrlPr>
                        </m:naryPr>
                        <m:sub>
                          <m:r>
                            <a:rPr lang="ru-RU" sz="2400" b="1">
                              <a:solidFill>
                                <a:srgbClr val="002060"/>
                              </a:solidFill>
                              <a:latin typeface="Times New Roman" panose="02020603050405020304" pitchFamily="18" charset="0"/>
                              <a:cs typeface="Times New Roman" panose="02020603050405020304" pitchFamily="18" charset="0"/>
                            </a:rPr>
                            <m:t>−∞</m:t>
                          </m:r>
                        </m:sub>
                        <m:sup>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𝐷</m:t>
                              </m:r>
                            </m:e>
                            <m:sub>
                              <m:r>
                                <a:rPr lang="ru-RU" sz="2400" b="1">
                                  <a:solidFill>
                                    <a:srgbClr val="002060"/>
                                  </a:solidFill>
                                  <a:latin typeface="Times New Roman" panose="02020603050405020304" pitchFamily="18" charset="0"/>
                                  <a:cs typeface="Times New Roman" panose="02020603050405020304" pitchFamily="18" charset="0"/>
                                </a:rPr>
                                <m:t>тр</m:t>
                              </m:r>
                            </m:sub>
                          </m:sSub>
                        </m:sup>
                        <m:e>
                          <m:sSup>
                            <m:sSupPr>
                              <m:ctrlPr>
                                <a:rPr lang="ru-RU" sz="2400" b="1">
                                  <a:solidFill>
                                    <a:srgbClr val="002060"/>
                                  </a:solidFill>
                                  <a:latin typeface="Times New Roman" panose="02020603050405020304" pitchFamily="18" charset="0"/>
                                  <a:cs typeface="Times New Roman" panose="02020603050405020304" pitchFamily="18" charset="0"/>
                                </a:rPr>
                              </m:ctrlPr>
                            </m:sSupPr>
                            <m:e>
                              <m:r>
                                <a:rPr lang="ru-RU" sz="2400" b="1">
                                  <a:solidFill>
                                    <a:srgbClr val="002060"/>
                                  </a:solidFill>
                                  <a:latin typeface="Times New Roman" panose="02020603050405020304" pitchFamily="18" charset="0"/>
                                  <a:cs typeface="Times New Roman" panose="02020603050405020304" pitchFamily="18" charset="0"/>
                                </a:rPr>
                                <m:t>𝑒</m:t>
                              </m:r>
                            </m:e>
                            <m:sup>
                              <m:f>
                                <m:fPr>
                                  <m:ctrlPr>
                                    <a:rPr lang="ru-RU" sz="2400" b="1">
                                      <a:solidFill>
                                        <a:srgbClr val="002060"/>
                                      </a:solidFill>
                                      <a:latin typeface="Times New Roman" panose="02020603050405020304" pitchFamily="18" charset="0"/>
                                      <a:cs typeface="Times New Roman" panose="02020603050405020304" pitchFamily="18" charset="0"/>
                                    </a:rPr>
                                  </m:ctrlPr>
                                </m:fPr>
                                <m:num>
                                  <m:r>
                                    <a:rPr lang="ru-RU" sz="2400" b="1">
                                      <a:solidFill>
                                        <a:srgbClr val="002060"/>
                                      </a:solidFill>
                                      <a:latin typeface="Times New Roman" panose="02020603050405020304" pitchFamily="18" charset="0"/>
                                      <a:cs typeface="Times New Roman" panose="02020603050405020304" pitchFamily="18" charset="0"/>
                                    </a:rPr>
                                    <m:t>−</m:t>
                                  </m:r>
                                  <m:sSup>
                                    <m:sSupPr>
                                      <m:ctrlPr>
                                        <a:rPr lang="ru-RU" sz="2400" b="1">
                                          <a:solidFill>
                                            <a:srgbClr val="002060"/>
                                          </a:solidFill>
                                          <a:latin typeface="Times New Roman" panose="02020603050405020304" pitchFamily="18" charset="0"/>
                                          <a:cs typeface="Times New Roman" panose="02020603050405020304" pitchFamily="18" charset="0"/>
                                        </a:rPr>
                                      </m:ctrlPr>
                                    </m:sSupPr>
                                    <m:e>
                                      <m:d>
                                        <m:dPr>
                                          <m:ctrlPr>
                                            <a:rPr lang="ru-RU" sz="2400" b="1">
                                              <a:solidFill>
                                                <a:srgbClr val="002060"/>
                                              </a:solidFill>
                                              <a:latin typeface="Times New Roman" panose="02020603050405020304" pitchFamily="18" charset="0"/>
                                              <a:cs typeface="Times New Roman" panose="02020603050405020304" pitchFamily="18" charset="0"/>
                                            </a:rPr>
                                          </m:ctrlPr>
                                        </m:dPr>
                                        <m:e>
                                          <m:r>
                                            <a:rPr lang="ru-RU" sz="2400" b="1">
                                              <a:solidFill>
                                                <a:srgbClr val="002060"/>
                                              </a:solidFill>
                                              <a:latin typeface="Times New Roman" panose="02020603050405020304" pitchFamily="18" charset="0"/>
                                              <a:cs typeface="Times New Roman" panose="02020603050405020304" pitchFamily="18" charset="0"/>
                                            </a:rPr>
                                            <m:t>𝑥</m:t>
                                          </m:r>
                                          <m:r>
                                            <a:rPr lang="ru-RU" sz="2400" b="1">
                                              <a:solidFill>
                                                <a:srgbClr val="002060"/>
                                              </a:solidFill>
                                              <a:latin typeface="Times New Roman" panose="02020603050405020304" pitchFamily="18" charset="0"/>
                                              <a:cs typeface="Times New Roman" panose="02020603050405020304" pitchFamily="18" charset="0"/>
                                            </a:rPr>
                                            <m:t>−</m:t>
                                          </m:r>
                                          <m:acc>
                                            <m:accPr>
                                              <m:chr m:val="̅"/>
                                              <m:ctrlPr>
                                                <a:rPr lang="ru-RU" sz="2400" b="1">
                                                  <a:solidFill>
                                                    <a:srgbClr val="002060"/>
                                                  </a:solidFill>
                                                  <a:latin typeface="Times New Roman" panose="02020603050405020304" pitchFamily="18" charset="0"/>
                                                  <a:cs typeface="Times New Roman" panose="02020603050405020304" pitchFamily="18" charset="0"/>
                                                </a:rPr>
                                              </m:ctrlPr>
                                            </m:accPr>
                                            <m:e>
                                              <m:r>
                                                <a:rPr lang="ru-RU" sz="2400" b="1">
                                                  <a:solidFill>
                                                    <a:srgbClr val="002060"/>
                                                  </a:solidFill>
                                                  <a:latin typeface="Times New Roman" panose="02020603050405020304" pitchFamily="18" charset="0"/>
                                                  <a:cs typeface="Times New Roman" panose="02020603050405020304" pitchFamily="18" charset="0"/>
                                                </a:rPr>
                                                <m:t>𝑥</m:t>
                                              </m:r>
                                            </m:e>
                                          </m:acc>
                                        </m:e>
                                      </m:d>
                                    </m:e>
                                    <m:sup>
                                      <m:r>
                                        <a:rPr lang="ru-RU" sz="2400" b="1">
                                          <a:solidFill>
                                            <a:srgbClr val="002060"/>
                                          </a:solidFill>
                                          <a:latin typeface="Times New Roman" panose="02020603050405020304" pitchFamily="18" charset="0"/>
                                          <a:cs typeface="Times New Roman" panose="02020603050405020304" pitchFamily="18" charset="0"/>
                                        </a:rPr>
                                        <m:t>2</m:t>
                                      </m:r>
                                    </m:sup>
                                  </m:sSup>
                                </m:num>
                                <m:den>
                                  <m:r>
                                    <a:rPr lang="ru-RU" sz="2400" b="1">
                                      <a:solidFill>
                                        <a:srgbClr val="002060"/>
                                      </a:solidFill>
                                      <a:latin typeface="Times New Roman" panose="02020603050405020304" pitchFamily="18" charset="0"/>
                                      <a:cs typeface="Times New Roman" panose="02020603050405020304" pitchFamily="18" charset="0"/>
                                    </a:rPr>
                                    <m:t>2</m:t>
                                  </m:r>
                                  <m:sSubSup>
                                    <m:sSubSupPr>
                                      <m:ctrlPr>
                                        <a:rPr lang="ru-RU" sz="2400" b="1">
                                          <a:solidFill>
                                            <a:srgbClr val="002060"/>
                                          </a:solidFill>
                                          <a:latin typeface="Times New Roman" panose="02020603050405020304" pitchFamily="18" charset="0"/>
                                          <a:cs typeface="Times New Roman" panose="02020603050405020304" pitchFamily="18" charset="0"/>
                                        </a:rPr>
                                      </m:ctrlPr>
                                    </m:sSubSupPr>
                                    <m:e>
                                      <m:r>
                                        <a:rPr lang="ru-RU" sz="2400" b="1">
                                          <a:solidFill>
                                            <a:srgbClr val="002060"/>
                                          </a:solidFill>
                                          <a:latin typeface="Times New Roman" panose="02020603050405020304" pitchFamily="18" charset="0"/>
                                          <a:cs typeface="Times New Roman" panose="02020603050405020304" pitchFamily="18" charset="0"/>
                                        </a:rPr>
                                        <m:t>𝜎</m:t>
                                      </m:r>
                                    </m:e>
                                    <m:sub>
                                      <m:r>
                                        <a:rPr lang="ru-RU" sz="2400" b="1">
                                          <a:solidFill>
                                            <a:srgbClr val="002060"/>
                                          </a:solidFill>
                                          <a:latin typeface="Times New Roman" panose="02020603050405020304" pitchFamily="18" charset="0"/>
                                          <a:cs typeface="Times New Roman" panose="02020603050405020304" pitchFamily="18" charset="0"/>
                                        </a:rPr>
                                        <m:t>𝑥</m:t>
                                      </m:r>
                                    </m:sub>
                                    <m:sup>
                                      <m:r>
                                        <a:rPr lang="ru-RU" sz="2400" b="1">
                                          <a:solidFill>
                                            <a:srgbClr val="002060"/>
                                          </a:solidFill>
                                          <a:latin typeface="Times New Roman" panose="02020603050405020304" pitchFamily="18" charset="0"/>
                                          <a:cs typeface="Times New Roman" panose="02020603050405020304" pitchFamily="18" charset="0"/>
                                        </a:rPr>
                                        <m:t>2</m:t>
                                      </m:r>
                                    </m:sup>
                                  </m:sSubSup>
                                </m:den>
                              </m:f>
                            </m:sup>
                          </m:sSup>
                        </m:e>
                      </m:nary>
                      <m:r>
                        <a:rPr lang="ru-RU" sz="2400" b="1">
                          <a:solidFill>
                            <a:srgbClr val="002060"/>
                          </a:solidFill>
                          <a:latin typeface="Times New Roman" panose="02020603050405020304" pitchFamily="18" charset="0"/>
                          <a:cs typeface="Times New Roman" panose="02020603050405020304" pitchFamily="18" charset="0"/>
                        </a:rPr>
                        <m:t>𝑑𝑥</m:t>
                      </m:r>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6" name="Прямоугольник 5">
                <a:extLst>
                  <a:ext uri="{FF2B5EF4-FFF2-40B4-BE49-F238E27FC236}">
                    <a16:creationId xmlns:a16="http://schemas.microsoft.com/office/drawing/2014/main" id="{8DD9AFBA-6964-4D6C-B16A-9C09084190D8}"/>
                  </a:ext>
                </a:extLst>
              </p:cNvPr>
              <p:cNvSpPr>
                <a:spLocks noRot="1" noChangeAspect="1" noMove="1" noResize="1" noEditPoints="1" noAdjustHandles="1" noChangeArrowheads="1" noChangeShapeType="1" noTextEdit="1"/>
              </p:cNvSpPr>
              <p:nvPr/>
            </p:nvSpPr>
            <p:spPr>
              <a:xfrm>
                <a:off x="3938493" y="4075352"/>
                <a:ext cx="3821239" cy="1567224"/>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7" name="Прямоугольник 6">
                <a:extLst>
                  <a:ext uri="{FF2B5EF4-FFF2-40B4-BE49-F238E27FC236}">
                    <a16:creationId xmlns:a16="http://schemas.microsoft.com/office/drawing/2014/main" id="{9DFFF147-967B-419A-97DD-2F28F3840F92}"/>
                  </a:ext>
                </a:extLst>
              </p:cNvPr>
              <p:cNvSpPr/>
              <p:nvPr/>
            </p:nvSpPr>
            <p:spPr>
              <a:xfrm>
                <a:off x="780252" y="5642576"/>
                <a:ext cx="3741472" cy="40011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ru-RU" sz="2000" b="1">
                              <a:solidFill>
                                <a:srgbClr val="002060"/>
                              </a:solidFill>
                              <a:latin typeface="Times New Roman" panose="02020603050405020304" pitchFamily="18" charset="0"/>
                              <a:cs typeface="Times New Roman" panose="02020603050405020304" pitchFamily="18" charset="0"/>
                            </a:rPr>
                          </m:ctrlPr>
                        </m:accPr>
                        <m:e>
                          <m:r>
                            <a:rPr lang="ru-RU" sz="2000" b="1">
                              <a:solidFill>
                                <a:srgbClr val="002060"/>
                              </a:solidFill>
                              <a:latin typeface="Times New Roman" panose="02020603050405020304" pitchFamily="18" charset="0"/>
                              <a:cs typeface="Times New Roman" panose="02020603050405020304" pitchFamily="18" charset="0"/>
                            </a:rPr>
                            <m:t>𝑥</m:t>
                          </m:r>
                        </m:e>
                      </m:acc>
                      <m:r>
                        <m:rPr>
                          <m:nor/>
                        </m:rPr>
                        <a:rPr lang="ru-RU" sz="2000" b="1">
                          <a:solidFill>
                            <a:srgbClr val="002060"/>
                          </a:solidFill>
                          <a:latin typeface="Times New Roman" panose="02020603050405020304" pitchFamily="18" charset="0"/>
                          <a:cs typeface="Times New Roman" panose="02020603050405020304" pitchFamily="18" charset="0"/>
                        </a:rPr>
                        <m:t> − математическое ожидание</m:t>
                      </m:r>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7" name="Прямоугольник 6">
                <a:extLst>
                  <a:ext uri="{FF2B5EF4-FFF2-40B4-BE49-F238E27FC236}">
                    <a16:creationId xmlns:a16="http://schemas.microsoft.com/office/drawing/2014/main" id="{9DFFF147-967B-419A-97DD-2F28F3840F92}"/>
                  </a:ext>
                </a:extLst>
              </p:cNvPr>
              <p:cNvSpPr>
                <a:spLocks noRot="1" noChangeAspect="1" noMove="1" noResize="1" noEditPoints="1" noAdjustHandles="1" noChangeArrowheads="1" noChangeShapeType="1" noTextEdit="1"/>
              </p:cNvSpPr>
              <p:nvPr/>
            </p:nvSpPr>
            <p:spPr>
              <a:xfrm>
                <a:off x="780252" y="5642576"/>
                <a:ext cx="3741472" cy="400110"/>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8" name="Прямоугольник 7">
                <a:extLst>
                  <a:ext uri="{FF2B5EF4-FFF2-40B4-BE49-F238E27FC236}">
                    <a16:creationId xmlns:a16="http://schemas.microsoft.com/office/drawing/2014/main" id="{DB1A3144-B960-406A-97BD-CFFC7C0D8FF2}"/>
                  </a:ext>
                </a:extLst>
              </p:cNvPr>
              <p:cNvSpPr/>
              <p:nvPr/>
            </p:nvSpPr>
            <p:spPr>
              <a:xfrm>
                <a:off x="785734" y="6042686"/>
                <a:ext cx="1999330" cy="40709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Sup>
                        <m:sSubSupPr>
                          <m:ctrlPr>
                            <a:rPr lang="ru-RU" sz="2000" b="1">
                              <a:solidFill>
                                <a:srgbClr val="002060"/>
                              </a:solidFill>
                              <a:latin typeface="Times New Roman" panose="02020603050405020304" pitchFamily="18" charset="0"/>
                              <a:cs typeface="Times New Roman" panose="02020603050405020304" pitchFamily="18" charset="0"/>
                            </a:rPr>
                          </m:ctrlPr>
                        </m:sSubSupPr>
                        <m:e>
                          <m:r>
                            <a:rPr lang="ru-RU" sz="2000" b="1">
                              <a:solidFill>
                                <a:srgbClr val="002060"/>
                              </a:solidFill>
                              <a:latin typeface="Times New Roman" panose="02020603050405020304" pitchFamily="18" charset="0"/>
                              <a:cs typeface="Times New Roman" panose="02020603050405020304" pitchFamily="18" charset="0"/>
                            </a:rPr>
                            <m:t>𝜎</m:t>
                          </m:r>
                        </m:e>
                        <m:sub>
                          <m:r>
                            <a:rPr lang="ru-RU" sz="2000" b="1">
                              <a:solidFill>
                                <a:srgbClr val="002060"/>
                              </a:solidFill>
                              <a:latin typeface="Times New Roman" panose="02020603050405020304" pitchFamily="18" charset="0"/>
                              <a:cs typeface="Times New Roman" panose="02020603050405020304" pitchFamily="18" charset="0"/>
                            </a:rPr>
                            <m:t>𝑥</m:t>
                          </m:r>
                        </m:sub>
                        <m:sup>
                          <m:r>
                            <a:rPr lang="ru-RU" sz="2000" b="1">
                              <a:solidFill>
                                <a:srgbClr val="002060"/>
                              </a:solidFill>
                              <a:latin typeface="Times New Roman" panose="02020603050405020304" pitchFamily="18" charset="0"/>
                              <a:cs typeface="Times New Roman" panose="02020603050405020304" pitchFamily="18" charset="0"/>
                            </a:rPr>
                            <m:t>2</m:t>
                          </m:r>
                        </m:sup>
                      </m:sSubSup>
                      <m:r>
                        <m:rPr>
                          <m:nor/>
                        </m:rPr>
                        <a:rPr lang="ru-RU" sz="2000" b="1">
                          <a:solidFill>
                            <a:srgbClr val="002060"/>
                          </a:solidFill>
                          <a:latin typeface="Times New Roman" panose="02020603050405020304" pitchFamily="18" charset="0"/>
                          <a:cs typeface="Times New Roman" panose="02020603050405020304" pitchFamily="18" charset="0"/>
                        </a:rPr>
                        <m:t> − дисперсия</m:t>
                      </m:r>
                    </m:oMath>
                  </m:oMathPara>
                </a14:m>
                <a:endParaRPr lang="ru-RU" sz="20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8" name="Прямоугольник 7">
                <a:extLst>
                  <a:ext uri="{FF2B5EF4-FFF2-40B4-BE49-F238E27FC236}">
                    <a16:creationId xmlns:a16="http://schemas.microsoft.com/office/drawing/2014/main" id="{DB1A3144-B960-406A-97BD-CFFC7C0D8FF2}"/>
                  </a:ext>
                </a:extLst>
              </p:cNvPr>
              <p:cNvSpPr>
                <a:spLocks noRot="1" noChangeAspect="1" noMove="1" noResize="1" noEditPoints="1" noAdjustHandles="1" noChangeArrowheads="1" noChangeShapeType="1" noTextEdit="1"/>
              </p:cNvSpPr>
              <p:nvPr/>
            </p:nvSpPr>
            <p:spPr>
              <a:xfrm>
                <a:off x="785734" y="6042686"/>
                <a:ext cx="1999330" cy="407099"/>
              </a:xfrm>
              <a:prstGeom prst="rect">
                <a:avLst/>
              </a:prstGeom>
              <a:blipFill>
                <a:blip r:embed="rId5"/>
                <a:stretch>
                  <a:fillRect b="-8955"/>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9" name="Прямоугольник 8">
                <a:extLst>
                  <a:ext uri="{FF2B5EF4-FFF2-40B4-BE49-F238E27FC236}">
                    <a16:creationId xmlns:a16="http://schemas.microsoft.com/office/drawing/2014/main" id="{5884B5F0-3E7F-4D9C-8406-37E5A3126FE6}"/>
                  </a:ext>
                </a:extLst>
              </p:cNvPr>
              <p:cNvSpPr/>
              <p:nvPr/>
            </p:nvSpPr>
            <p:spPr>
              <a:xfrm>
                <a:off x="780252" y="6442796"/>
                <a:ext cx="4518032" cy="42761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z="2000" b="1">
                              <a:solidFill>
                                <a:srgbClr val="002060"/>
                              </a:solidFill>
                              <a:latin typeface="Times New Roman" panose="02020603050405020304" pitchFamily="18" charset="0"/>
                              <a:cs typeface="Times New Roman" panose="02020603050405020304" pitchFamily="18" charset="0"/>
                            </a:rPr>
                          </m:ctrlPr>
                        </m:sSubPr>
                        <m:e>
                          <m:r>
                            <a:rPr lang="ru-RU" sz="2000" b="1">
                              <a:solidFill>
                                <a:srgbClr val="002060"/>
                              </a:solidFill>
                              <a:latin typeface="Times New Roman" panose="02020603050405020304" pitchFamily="18" charset="0"/>
                              <a:cs typeface="Times New Roman" panose="02020603050405020304" pitchFamily="18" charset="0"/>
                            </a:rPr>
                            <m:t>𝐷</m:t>
                          </m:r>
                        </m:e>
                        <m:sub>
                          <m:r>
                            <a:rPr lang="ru-RU" sz="2000" b="1">
                              <a:solidFill>
                                <a:srgbClr val="002060"/>
                              </a:solidFill>
                              <a:latin typeface="Times New Roman" panose="02020603050405020304" pitchFamily="18" charset="0"/>
                              <a:cs typeface="Times New Roman" panose="02020603050405020304" pitchFamily="18" charset="0"/>
                            </a:rPr>
                            <m:t>тр</m:t>
                          </m:r>
                        </m:sub>
                      </m:sSub>
                      <m:r>
                        <m:rPr>
                          <m:nor/>
                        </m:rPr>
                        <a:rPr lang="ru-RU" sz="2000" b="1">
                          <a:solidFill>
                            <a:srgbClr val="002060"/>
                          </a:solidFill>
                          <a:latin typeface="Times New Roman" panose="02020603050405020304" pitchFamily="18" charset="0"/>
                          <a:cs typeface="Times New Roman" panose="02020603050405020304" pitchFamily="18" charset="0"/>
                        </a:rPr>
                        <m:t> − требуемое значение результата</m:t>
                      </m:r>
                    </m:oMath>
                  </m:oMathPara>
                </a14:m>
                <a:endParaRPr lang="ru-RU" sz="20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9" name="Прямоугольник 8">
                <a:extLst>
                  <a:ext uri="{FF2B5EF4-FFF2-40B4-BE49-F238E27FC236}">
                    <a16:creationId xmlns:a16="http://schemas.microsoft.com/office/drawing/2014/main" id="{5884B5F0-3E7F-4D9C-8406-37E5A3126FE6}"/>
                  </a:ext>
                </a:extLst>
              </p:cNvPr>
              <p:cNvSpPr>
                <a:spLocks noRot="1" noChangeAspect="1" noMove="1" noResize="1" noEditPoints="1" noAdjustHandles="1" noChangeArrowheads="1" noChangeShapeType="1" noTextEdit="1"/>
              </p:cNvSpPr>
              <p:nvPr/>
            </p:nvSpPr>
            <p:spPr>
              <a:xfrm>
                <a:off x="780252" y="6442796"/>
                <a:ext cx="4518032" cy="427618"/>
              </a:xfrm>
              <a:prstGeom prst="rect">
                <a:avLst/>
              </a:prstGeom>
              <a:blipFill>
                <a:blip r:embed="rId6"/>
                <a:stretch>
                  <a:fillRect b="-8571"/>
                </a:stretch>
              </a:blipFill>
            </p:spPr>
            <p:txBody>
              <a:bodyPr/>
              <a:lstStyle/>
              <a:p>
                <a:r>
                  <a:rPr lang="ru-RU">
                    <a:noFill/>
                  </a:rPr>
                  <a:t> </a:t>
                </a:r>
              </a:p>
            </p:txBody>
          </p:sp>
        </mc:Fallback>
      </mc:AlternateContent>
    </p:spTree>
    <p:extLst>
      <p:ext uri="{BB962C8B-B14F-4D97-AF65-F5344CB8AC3E}">
        <p14:creationId xmlns:p14="http://schemas.microsoft.com/office/powerpoint/2010/main" val="380158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47C34AB-5816-4ECF-9CAF-726055893E39}"/>
              </a:ext>
            </a:extLst>
          </p:cNvPr>
          <p:cNvGrpSpPr>
            <a:grpSpLocks/>
          </p:cNvGrpSpPr>
          <p:nvPr/>
        </p:nvGrpSpPr>
        <p:grpSpPr bwMode="auto">
          <a:xfrm>
            <a:off x="3308350" y="1929448"/>
            <a:ext cx="5575300" cy="4062412"/>
            <a:chOff x="3825" y="6485"/>
            <a:chExt cx="4389" cy="3654"/>
          </a:xfrm>
        </p:grpSpPr>
        <p:sp>
          <p:nvSpPr>
            <p:cNvPr id="5" name="Text Box 3">
              <a:extLst>
                <a:ext uri="{FF2B5EF4-FFF2-40B4-BE49-F238E27FC236}">
                  <a16:creationId xmlns:a16="http://schemas.microsoft.com/office/drawing/2014/main" id="{9627588E-C10F-4B54-B845-BCAAAA720C0D}"/>
                </a:ext>
              </a:extLst>
            </p:cNvPr>
            <p:cNvSpPr txBox="1">
              <a:spLocks noChangeArrowheads="1"/>
            </p:cNvSpPr>
            <p:nvPr/>
          </p:nvSpPr>
          <p:spPr bwMode="auto">
            <a:xfrm>
              <a:off x="4264" y="8657"/>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en-US" altLang="ru-RU" sz="2400" i="1" dirty="0">
                  <a:solidFill>
                    <a:srgbClr val="002060"/>
                  </a:solidFill>
                  <a:latin typeface="Times New Roman" panose="02020603050405020304" pitchFamily="18" charset="0"/>
                  <a:sym typeface="Symbol" panose="05050102010706020507" pitchFamily="18" charset="2"/>
                </a:rPr>
                <a:t>R</a:t>
              </a:r>
              <a:endParaRPr lang="ru-RU" altLang="ru-RU" sz="2400" dirty="0">
                <a:solidFill>
                  <a:srgbClr val="002060"/>
                </a:solidFill>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Text Box 4">
                  <a:extLst>
                    <a:ext uri="{FF2B5EF4-FFF2-40B4-BE49-F238E27FC236}">
                      <a16:creationId xmlns:a16="http://schemas.microsoft.com/office/drawing/2014/main" id="{D082AD3A-68E0-4B3F-84CB-518F737D501A}"/>
                    </a:ext>
                  </a:extLst>
                </p:cNvPr>
                <p:cNvSpPr txBox="1">
                  <a:spLocks noChangeArrowheads="1"/>
                </p:cNvSpPr>
                <p:nvPr/>
              </p:nvSpPr>
              <p:spPr bwMode="auto">
                <a:xfrm>
                  <a:off x="5751" y="9797"/>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14:m>
                    <m:oMathPara xmlns:m="http://schemas.openxmlformats.org/officeDocument/2006/math">
                      <m:oMathParaPr>
                        <m:jc m:val="centerGroup"/>
                      </m:oMathParaPr>
                      <m:oMath xmlns:m="http://schemas.openxmlformats.org/officeDocument/2006/math">
                        <m:acc>
                          <m:accPr>
                            <m:chr m:val="̅"/>
                            <m:ctrlPr>
                              <a:rPr lang="ru-RU" sz="2400" b="1" i="1">
                                <a:solidFill>
                                  <a:srgbClr val="002060"/>
                                </a:solidFill>
                                <a:latin typeface="Cambria Math" panose="02040503050406030204" pitchFamily="18" charset="0"/>
                                <a:cs typeface="Times New Roman" panose="02020603050405020304" pitchFamily="18" charset="0"/>
                              </a:rPr>
                            </m:ctrlPr>
                          </m:accPr>
                          <m:e>
                            <m:r>
                              <a:rPr lang="ru-RU" sz="2400" b="1">
                                <a:solidFill>
                                  <a:srgbClr val="002060"/>
                                </a:solidFill>
                                <a:latin typeface="Cambria Math" panose="02040503050406030204" pitchFamily="18" charset="0"/>
                                <a:cs typeface="Times New Roman" panose="02020603050405020304" pitchFamily="18" charset="0"/>
                              </a:rPr>
                              <m:t>𝑥</m:t>
                            </m:r>
                          </m:e>
                        </m:acc>
                      </m:oMath>
                    </m:oMathPara>
                  </a14:m>
                  <a:endParaRPr lang="ru-RU" altLang="ru-RU" sz="2400" dirty="0">
                    <a:solidFill>
                      <a:srgbClr val="002060"/>
                    </a:solidFill>
                    <a:latin typeface="Times New Roman" panose="02020603050405020304" pitchFamily="18" charset="0"/>
                  </a:endParaRPr>
                </a:p>
              </p:txBody>
            </p:sp>
          </mc:Choice>
          <mc:Fallback>
            <p:sp>
              <p:nvSpPr>
                <p:cNvPr id="6" name="Text Box 4">
                  <a:extLst>
                    <a:ext uri="{FF2B5EF4-FFF2-40B4-BE49-F238E27FC236}">
                      <a16:creationId xmlns:a16="http://schemas.microsoft.com/office/drawing/2014/main" id="{D082AD3A-68E0-4B3F-84CB-518F737D501A}"/>
                    </a:ext>
                  </a:extLst>
                </p:cNvPr>
                <p:cNvSpPr txBox="1">
                  <a:spLocks noRot="1" noChangeAspect="1" noMove="1" noResize="1" noEditPoints="1" noAdjustHandles="1" noChangeArrowheads="1" noChangeShapeType="1" noTextEdit="1"/>
                </p:cNvSpPr>
                <p:nvPr/>
              </p:nvSpPr>
              <p:spPr bwMode="auto">
                <a:xfrm>
                  <a:off x="5751" y="9797"/>
                  <a:ext cx="399" cy="342"/>
                </a:xfrm>
                <a:prstGeom prst="rect">
                  <a:avLst/>
                </a:prstGeom>
                <a:blipFill>
                  <a:blip r:embed="rId2"/>
                  <a:stretch>
                    <a:fillRect r="-48235"/>
                  </a:stretch>
                </a:blipFill>
                <a:ln w="9525">
                  <a:solidFill>
                    <a:srgbClr val="000000"/>
                  </a:solidFill>
                  <a:miter lim="800000"/>
                  <a:headEnd/>
                  <a:tailEnd/>
                </a:ln>
              </p:spPr>
              <p:txBody>
                <a:bodyPr/>
                <a:lstStyle/>
                <a:p>
                  <a:r>
                    <a:rPr lang="ru-RU">
                      <a:noFill/>
                    </a:rPr>
                    <a:t> </a:t>
                  </a:r>
                </a:p>
              </p:txBody>
            </p:sp>
          </mc:Fallback>
        </mc:AlternateContent>
        <p:sp>
          <p:nvSpPr>
            <p:cNvPr id="7" name="Text Box 5">
              <a:extLst>
                <a:ext uri="{FF2B5EF4-FFF2-40B4-BE49-F238E27FC236}">
                  <a16:creationId xmlns:a16="http://schemas.microsoft.com/office/drawing/2014/main" id="{8AB1BE8D-5616-4199-8735-FABBA24D7908}"/>
                </a:ext>
              </a:extLst>
            </p:cNvPr>
            <p:cNvSpPr txBox="1">
              <a:spLocks noChangeArrowheads="1"/>
            </p:cNvSpPr>
            <p:nvPr/>
          </p:nvSpPr>
          <p:spPr bwMode="auto">
            <a:xfrm>
              <a:off x="7815" y="9506"/>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a:solidFill>
                    <a:srgbClr val="002060"/>
                  </a:solidFill>
                  <a:latin typeface="Times New Roman" panose="02020603050405020304" pitchFamily="18" charset="0"/>
                </a:rPr>
                <a:t>x</a:t>
              </a:r>
              <a:endParaRPr lang="ru-RU" altLang="ru-RU" sz="2400">
                <a:solidFill>
                  <a:srgbClr val="002060"/>
                </a:solidFill>
                <a:latin typeface="Times New Roman" panose="02020603050405020304" pitchFamily="18" charset="0"/>
              </a:endParaRPr>
            </a:p>
          </p:txBody>
        </p:sp>
        <p:sp>
          <p:nvSpPr>
            <p:cNvPr id="8" name="Text Box 6">
              <a:extLst>
                <a:ext uri="{FF2B5EF4-FFF2-40B4-BE49-F238E27FC236}">
                  <a16:creationId xmlns:a16="http://schemas.microsoft.com/office/drawing/2014/main" id="{BDDF058F-BB4B-45AA-A782-8A0E86F9470B}"/>
                </a:ext>
              </a:extLst>
            </p:cNvPr>
            <p:cNvSpPr txBox="1">
              <a:spLocks noChangeArrowheads="1"/>
            </p:cNvSpPr>
            <p:nvPr/>
          </p:nvSpPr>
          <p:spPr bwMode="auto">
            <a:xfrm>
              <a:off x="3825" y="6485"/>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a:solidFill>
                    <a:srgbClr val="002060"/>
                  </a:solidFill>
                  <a:latin typeface="Times New Roman" panose="02020603050405020304" pitchFamily="18" charset="0"/>
                </a:rPr>
                <a:t>f(x)</a:t>
              </a:r>
              <a:endParaRPr lang="ru-RU" altLang="ru-RU" sz="2400">
                <a:solidFill>
                  <a:srgbClr val="002060"/>
                </a:solidFill>
                <a:latin typeface="Times New Roman" panose="02020603050405020304" pitchFamily="18" charset="0"/>
              </a:endParaRPr>
            </a:p>
          </p:txBody>
        </p:sp>
        <p:sp>
          <p:nvSpPr>
            <p:cNvPr id="9" name="Line 7">
              <a:extLst>
                <a:ext uri="{FF2B5EF4-FFF2-40B4-BE49-F238E27FC236}">
                  <a16:creationId xmlns:a16="http://schemas.microsoft.com/office/drawing/2014/main" id="{E0F66E28-560C-4D7B-BB86-989C66CBB6AC}"/>
                </a:ext>
              </a:extLst>
            </p:cNvPr>
            <p:cNvSpPr>
              <a:spLocks noChangeShapeType="1"/>
            </p:cNvSpPr>
            <p:nvPr/>
          </p:nvSpPr>
          <p:spPr bwMode="auto">
            <a:xfrm>
              <a:off x="3996" y="6770"/>
              <a:ext cx="0" cy="3021"/>
            </a:xfrm>
            <a:prstGeom prst="line">
              <a:avLst/>
            </a:prstGeom>
            <a:noFill/>
            <a:ln w="19050">
              <a:solidFill>
                <a:srgbClr val="002060"/>
              </a:solidFill>
              <a:round/>
              <a:headEnd type="stealth" w="sm" len="lg"/>
              <a:tailEnd/>
            </a:ln>
            <a:extLst>
              <a:ext uri="{909E8E84-426E-40DD-AFC4-6F175D3DCCD1}">
                <a14:hiddenFill xmlns:a14="http://schemas.microsoft.com/office/drawing/2010/main">
                  <a:noFill/>
                </a14:hiddenFill>
              </a:ext>
            </a:extLst>
          </p:spPr>
          <p:txBody>
            <a:bodyPr/>
            <a:lstStyle/>
            <a:p>
              <a:endParaRPr lang="ru-RU"/>
            </a:p>
          </p:txBody>
        </p:sp>
        <p:sp>
          <p:nvSpPr>
            <p:cNvPr id="10" name="Line 8">
              <a:extLst>
                <a:ext uri="{FF2B5EF4-FFF2-40B4-BE49-F238E27FC236}">
                  <a16:creationId xmlns:a16="http://schemas.microsoft.com/office/drawing/2014/main" id="{FCCACC04-A603-4E35-B101-55C12AB3CA4F}"/>
                </a:ext>
              </a:extLst>
            </p:cNvPr>
            <p:cNvSpPr>
              <a:spLocks noChangeShapeType="1"/>
            </p:cNvSpPr>
            <p:nvPr/>
          </p:nvSpPr>
          <p:spPr bwMode="auto">
            <a:xfrm>
              <a:off x="3996" y="9791"/>
              <a:ext cx="3933" cy="0"/>
            </a:xfrm>
            <a:prstGeom prst="line">
              <a:avLst/>
            </a:prstGeom>
            <a:noFill/>
            <a:ln w="19050">
              <a:solidFill>
                <a:srgbClr val="002060"/>
              </a:solidFill>
              <a:round/>
              <a:headEnd/>
              <a:tailEnd type="stealth" w="sm" len="lg"/>
            </a:ln>
            <a:extLst>
              <a:ext uri="{909E8E84-426E-40DD-AFC4-6F175D3DCCD1}">
                <a14:hiddenFill xmlns:a14="http://schemas.microsoft.com/office/drawing/2010/main">
                  <a:noFill/>
                </a14:hiddenFill>
              </a:ext>
            </a:extLst>
          </p:spPr>
          <p:txBody>
            <a:bodyPr/>
            <a:lstStyle/>
            <a:p>
              <a:endParaRPr lang="ru-RU" dirty="0"/>
            </a:p>
          </p:txBody>
        </p:sp>
        <p:sp>
          <p:nvSpPr>
            <p:cNvPr id="11" name="Freeform 9">
              <a:extLst>
                <a:ext uri="{FF2B5EF4-FFF2-40B4-BE49-F238E27FC236}">
                  <a16:creationId xmlns:a16="http://schemas.microsoft.com/office/drawing/2014/main" id="{9CC29AB2-B76B-4A3E-86AF-46A4CF60E29C}"/>
                </a:ext>
              </a:extLst>
            </p:cNvPr>
            <p:cNvSpPr>
              <a:spLocks/>
            </p:cNvSpPr>
            <p:nvPr/>
          </p:nvSpPr>
          <p:spPr bwMode="auto">
            <a:xfrm>
              <a:off x="4155" y="7517"/>
              <a:ext cx="3591" cy="2035"/>
            </a:xfrm>
            <a:custGeom>
              <a:avLst/>
              <a:gdLst>
                <a:gd name="T0" fmla="*/ 0 w 3591"/>
                <a:gd name="T1" fmla="*/ 2563 h 2654"/>
                <a:gd name="T2" fmla="*/ 408 w 3591"/>
                <a:gd name="T3" fmla="*/ 2296 h 2654"/>
                <a:gd name="T4" fmla="*/ 1202 w 3591"/>
                <a:gd name="T5" fmla="*/ 417 h 2654"/>
                <a:gd name="T6" fmla="*/ 1824 w 3591"/>
                <a:gd name="T7" fmla="*/ 2 h 2654"/>
                <a:gd name="T8" fmla="*/ 2388 w 3591"/>
                <a:gd name="T9" fmla="*/ 406 h 2654"/>
                <a:gd name="T10" fmla="*/ 3127 w 3591"/>
                <a:gd name="T11" fmla="*/ 2214 h 2654"/>
                <a:gd name="T12" fmla="*/ 3591 w 3591"/>
                <a:gd name="T13" fmla="*/ 2491 h 2654"/>
              </a:gdLst>
              <a:ahLst/>
              <a:cxnLst>
                <a:cxn ang="0">
                  <a:pos x="T0" y="T1"/>
                </a:cxn>
                <a:cxn ang="0">
                  <a:pos x="T2" y="T3"/>
                </a:cxn>
                <a:cxn ang="0">
                  <a:pos x="T4" y="T5"/>
                </a:cxn>
                <a:cxn ang="0">
                  <a:pos x="T6" y="T7"/>
                </a:cxn>
                <a:cxn ang="0">
                  <a:pos x="T8" y="T9"/>
                </a:cxn>
                <a:cxn ang="0">
                  <a:pos x="T10" y="T11"/>
                </a:cxn>
                <a:cxn ang="0">
                  <a:pos x="T12" y="T13"/>
                </a:cxn>
              </a:cxnLst>
              <a:rect l="0" t="0" r="r" b="b"/>
              <a:pathLst>
                <a:path w="3591" h="2654">
                  <a:moveTo>
                    <a:pt x="0" y="2563"/>
                  </a:moveTo>
                  <a:cubicBezTo>
                    <a:pt x="68" y="2518"/>
                    <a:pt x="208" y="2654"/>
                    <a:pt x="408" y="2296"/>
                  </a:cubicBezTo>
                  <a:cubicBezTo>
                    <a:pt x="608" y="1938"/>
                    <a:pt x="966" y="799"/>
                    <a:pt x="1202" y="417"/>
                  </a:cubicBezTo>
                  <a:cubicBezTo>
                    <a:pt x="1438" y="35"/>
                    <a:pt x="1626" y="4"/>
                    <a:pt x="1824" y="2"/>
                  </a:cubicBezTo>
                  <a:cubicBezTo>
                    <a:pt x="2022" y="0"/>
                    <a:pt x="2171" y="37"/>
                    <a:pt x="2388" y="406"/>
                  </a:cubicBezTo>
                  <a:cubicBezTo>
                    <a:pt x="2605" y="775"/>
                    <a:pt x="2927" y="1867"/>
                    <a:pt x="3127" y="2214"/>
                  </a:cubicBezTo>
                  <a:cubicBezTo>
                    <a:pt x="3327" y="2561"/>
                    <a:pt x="3495" y="2433"/>
                    <a:pt x="3591" y="2491"/>
                  </a:cubicBezTo>
                </a:path>
              </a:pathLst>
            </a:custGeom>
            <a:noFill/>
            <a:ln w="12700">
              <a:solidFill>
                <a:srgbClr val="002060"/>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 name="Line 10">
              <a:extLst>
                <a:ext uri="{FF2B5EF4-FFF2-40B4-BE49-F238E27FC236}">
                  <a16:creationId xmlns:a16="http://schemas.microsoft.com/office/drawing/2014/main" id="{1874643C-ED8D-427F-9681-DC1DE21D977A}"/>
                </a:ext>
              </a:extLst>
            </p:cNvPr>
            <p:cNvSpPr>
              <a:spLocks noChangeShapeType="1"/>
            </p:cNvSpPr>
            <p:nvPr/>
          </p:nvSpPr>
          <p:spPr bwMode="auto">
            <a:xfrm>
              <a:off x="5979" y="7517"/>
              <a:ext cx="0" cy="2280"/>
            </a:xfrm>
            <a:prstGeom prst="line">
              <a:avLst/>
            </a:prstGeom>
            <a:noFill/>
            <a:ln w="12700">
              <a:solidFill>
                <a:srgbClr val="00206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sp>
          <p:nvSpPr>
            <p:cNvPr id="13" name="Line 11">
              <a:extLst>
                <a:ext uri="{FF2B5EF4-FFF2-40B4-BE49-F238E27FC236}">
                  <a16:creationId xmlns:a16="http://schemas.microsoft.com/office/drawing/2014/main" id="{47E65416-7AFA-4FC6-936F-59760A621C47}"/>
                </a:ext>
              </a:extLst>
            </p:cNvPr>
            <p:cNvSpPr>
              <a:spLocks noChangeShapeType="1"/>
            </p:cNvSpPr>
            <p:nvPr/>
          </p:nvSpPr>
          <p:spPr bwMode="auto">
            <a:xfrm>
              <a:off x="5067" y="8315"/>
              <a:ext cx="0" cy="1482"/>
            </a:xfrm>
            <a:prstGeom prst="line">
              <a:avLst/>
            </a:prstGeom>
            <a:noFill/>
            <a:ln w="12700">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6" name="Rectangle 14">
            <a:extLst>
              <a:ext uri="{FF2B5EF4-FFF2-40B4-BE49-F238E27FC236}">
                <a16:creationId xmlns:a16="http://schemas.microsoft.com/office/drawing/2014/main" id="{51ED0895-7E0E-4F69-BD36-8723AEEB9F33}"/>
              </a:ext>
            </a:extLst>
          </p:cNvPr>
          <p:cNvSpPr>
            <a:spLocks noChangeArrowheads="1"/>
          </p:cNvSpPr>
          <p:nvPr/>
        </p:nvSpPr>
        <p:spPr bwMode="auto">
          <a:xfrm>
            <a:off x="3308350" y="355786"/>
            <a:ext cx="39705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ltLang="ru-RU" sz="2800" b="1" dirty="0">
                <a:solidFill>
                  <a:srgbClr val="FF0000"/>
                </a:solidFill>
                <a:latin typeface="Times New Roman" panose="02020603050405020304" pitchFamily="18" charset="0"/>
                <a:cs typeface="Times New Roman" panose="02020603050405020304" pitchFamily="18" charset="0"/>
              </a:rPr>
              <a:t>Точечная оценка риска</a:t>
            </a: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98A3A8C3-DBAC-4A4E-B8DD-B5262AF24992}"/>
                  </a:ext>
                </a:extLst>
              </p:cNvPr>
              <p:cNvSpPr/>
              <p:nvPr/>
            </p:nvSpPr>
            <p:spPr>
              <a:xfrm>
                <a:off x="4652295" y="5703315"/>
                <a:ext cx="778931" cy="49481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z="2400" b="1" i="1" smtClean="0">
                              <a:solidFill>
                                <a:srgbClr val="FF0000"/>
                              </a:solidFill>
                              <a:latin typeface="Cambria Math" panose="02040503050406030204" pitchFamily="18" charset="0"/>
                              <a:cs typeface="Times New Roman" panose="02020603050405020304" pitchFamily="18" charset="0"/>
                            </a:rPr>
                          </m:ctrlPr>
                        </m:sSubPr>
                        <m:e>
                          <m:r>
                            <a:rPr lang="ru-RU" sz="2400" b="1">
                              <a:solidFill>
                                <a:srgbClr val="FF0000"/>
                              </a:solidFill>
                              <a:latin typeface="Cambria Math" panose="02040503050406030204" pitchFamily="18" charset="0"/>
                              <a:cs typeface="Times New Roman" panose="02020603050405020304" pitchFamily="18" charset="0"/>
                            </a:rPr>
                            <m:t>𝐷</m:t>
                          </m:r>
                        </m:e>
                        <m:sub>
                          <m:r>
                            <a:rPr lang="ru-RU" sz="2400" b="1">
                              <a:solidFill>
                                <a:srgbClr val="FF0000"/>
                              </a:solidFill>
                              <a:latin typeface="Cambria Math" panose="02040503050406030204" pitchFamily="18" charset="0"/>
                              <a:cs typeface="Times New Roman" panose="02020603050405020304" pitchFamily="18" charset="0"/>
                            </a:rPr>
                            <m:t>тр</m:t>
                          </m:r>
                        </m:sub>
                      </m:sSub>
                      <m:r>
                        <m:rPr>
                          <m:nor/>
                        </m:rPr>
                        <a:rPr lang="ru-RU" sz="2400" b="1">
                          <a:solidFill>
                            <a:srgbClr val="FF0000"/>
                          </a:solidFill>
                          <a:latin typeface="Times New Roman" panose="02020603050405020304" pitchFamily="18" charset="0"/>
                          <a:cs typeface="Times New Roman" panose="02020603050405020304" pitchFamily="18" charset="0"/>
                        </a:rPr>
                        <m:t> </m:t>
                      </m:r>
                    </m:oMath>
                  </m:oMathPara>
                </a14:m>
                <a:endParaRPr lang="ru-RU" sz="2400" dirty="0"/>
              </a:p>
            </p:txBody>
          </p:sp>
        </mc:Choice>
        <mc:Fallback>
          <p:sp>
            <p:nvSpPr>
              <p:cNvPr id="2" name="Прямоугольник 1">
                <a:extLst>
                  <a:ext uri="{FF2B5EF4-FFF2-40B4-BE49-F238E27FC236}">
                    <a16:creationId xmlns:a16="http://schemas.microsoft.com/office/drawing/2014/main" id="{98A3A8C3-DBAC-4A4E-B8DD-B5262AF24992}"/>
                  </a:ext>
                </a:extLst>
              </p:cNvPr>
              <p:cNvSpPr>
                <a:spLocks noRot="1" noChangeAspect="1" noMove="1" noResize="1" noEditPoints="1" noAdjustHandles="1" noChangeArrowheads="1" noChangeShapeType="1" noTextEdit="1"/>
              </p:cNvSpPr>
              <p:nvPr/>
            </p:nvSpPr>
            <p:spPr>
              <a:xfrm>
                <a:off x="4652295" y="5703315"/>
                <a:ext cx="778931" cy="494815"/>
              </a:xfrm>
              <a:prstGeom prst="rect">
                <a:avLst/>
              </a:prstGeom>
              <a:blipFill>
                <a:blip r:embed="rId3"/>
                <a:stretch>
                  <a:fillRect b="-7407"/>
                </a:stretch>
              </a:blipFill>
            </p:spPr>
            <p:txBody>
              <a:bodyPr/>
              <a:lstStyle/>
              <a:p>
                <a:r>
                  <a:rPr lang="ru-RU">
                    <a:noFill/>
                  </a:rPr>
                  <a:t> </a:t>
                </a:r>
              </a:p>
            </p:txBody>
          </p:sp>
        </mc:Fallback>
      </mc:AlternateContent>
      <p:cxnSp>
        <p:nvCxnSpPr>
          <p:cNvPr id="17" name="Прямая соединительная линия 16">
            <a:extLst>
              <a:ext uri="{FF2B5EF4-FFF2-40B4-BE49-F238E27FC236}">
                <a16:creationId xmlns:a16="http://schemas.microsoft.com/office/drawing/2014/main" id="{ED8323D0-D842-47A4-9722-CCBB28C7ED52}"/>
              </a:ext>
            </a:extLst>
          </p:cNvPr>
          <p:cNvCxnSpPr/>
          <p:nvPr/>
        </p:nvCxnSpPr>
        <p:spPr>
          <a:xfrm flipV="1">
            <a:off x="4372852" y="4604154"/>
            <a:ext cx="513197" cy="2534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818883F5-8B7E-4346-BDDC-8EE17ABFB09B}"/>
              </a:ext>
            </a:extLst>
          </p:cNvPr>
          <p:cNvCxnSpPr/>
          <p:nvPr/>
        </p:nvCxnSpPr>
        <p:spPr>
          <a:xfrm flipV="1">
            <a:off x="4609761" y="4338440"/>
            <a:ext cx="256599" cy="190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B456D53A-F590-428F-B756-0A3B5F1047EC}"/>
              </a:ext>
            </a:extLst>
          </p:cNvPr>
          <p:cNvCxnSpPr>
            <a:cxnSpLocks/>
          </p:cNvCxnSpPr>
          <p:nvPr/>
        </p:nvCxnSpPr>
        <p:spPr>
          <a:xfrm flipV="1">
            <a:off x="4251960" y="4857637"/>
            <a:ext cx="614400" cy="2477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id="{3BBF2591-B029-416B-A2AB-20C532A9619E}"/>
              </a:ext>
            </a:extLst>
          </p:cNvPr>
          <p:cNvCxnSpPr/>
          <p:nvPr/>
        </p:nvCxnSpPr>
        <p:spPr>
          <a:xfrm flipV="1">
            <a:off x="3866007" y="5288109"/>
            <a:ext cx="1000353" cy="5114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1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16"/>
                                        </p:tgtEl>
                                        <p:attrNameLst>
                                          <p:attrName>style.visibility</p:attrName>
                                        </p:attrNameLst>
                                      </p:cBhvr>
                                      <p:to>
                                        <p:strVal val="visible"/>
                                      </p:to>
                                    </p:set>
                                    <p:anim calcmode="discrete" valueType="clr">
                                      <p:cBhvr override="childStyle">
                                        <p:cTn id="12"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6"/>
                                        </p:tgtEl>
                                        <p:attrNameLst>
                                          <p:attrName>fillcolor</p:attrName>
                                        </p:attrNameLst>
                                      </p:cBhvr>
                                      <p:tavLst>
                                        <p:tav tm="0">
                                          <p:val>
                                            <p:clrVal>
                                              <a:schemeClr val="accent2"/>
                                            </p:clrVal>
                                          </p:val>
                                        </p:tav>
                                        <p:tav tm="50000">
                                          <p:val>
                                            <p:clrVal>
                                              <a:schemeClr val="hlink"/>
                                            </p:clrVal>
                                          </p:val>
                                        </p:tav>
                                      </p:tavLst>
                                    </p:anim>
                                    <p:set>
                                      <p:cBhvr>
                                        <p:cTn id="14" dur="80"/>
                                        <p:tgtEl>
                                          <p:spTgt spid="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001391"/>
            <a:ext cx="11732455" cy="2795958"/>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Чтобы построить кривые плотности распределения вероятностей возможных результатов, необходим объемный массив статистической информации для проверки статистической гипотезы о параметрах и виде закона распределения. В основном подобные исходные данные заблаговременно получить сложно, поэтому в данном виде вероятностные показатели используются редко.</a:t>
            </a:r>
          </a:p>
        </p:txBody>
      </p:sp>
    </p:spTree>
    <p:extLst>
      <p:ext uri="{BB962C8B-B14F-4D97-AF65-F5344CB8AC3E}">
        <p14:creationId xmlns:p14="http://schemas.microsoft.com/office/powerpoint/2010/main" val="60580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71398"/>
            <a:ext cx="11732455" cy="3349956"/>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Точечная оценка риска не дает информации о точности выполнения процедуры оценивания. В связи с этим для оценки риска следует использовать также </a:t>
            </a:r>
            <a:r>
              <a:rPr lang="ru-RU" sz="2400" b="1" dirty="0">
                <a:solidFill>
                  <a:srgbClr val="FF0000"/>
                </a:solidFill>
                <a:latin typeface="Times New Roman" panose="02020603050405020304" pitchFamily="18" charset="0"/>
                <a:cs typeface="Times New Roman" panose="02020603050405020304" pitchFamily="18" charset="0"/>
              </a:rPr>
              <a:t>интервальный подход</a:t>
            </a:r>
            <a:r>
              <a:rPr lang="ru-RU" sz="2400" b="1" dirty="0">
                <a:solidFill>
                  <a:srgbClr val="002060"/>
                </a:solidFill>
                <a:latin typeface="Times New Roman" panose="02020603050405020304" pitchFamily="18" charset="0"/>
                <a:cs typeface="Times New Roman" panose="02020603050405020304" pitchFamily="18" charset="0"/>
              </a:rPr>
              <a:t>, который представляет собой определение вероятности получения определенного результата в заданных пределах.</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Например, вероятность того, что результат будет равен значению, принадлежащему интервалу [х1, х2], равна:</a:t>
            </a: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8B177188-807A-468D-8213-7EC7AE0295F9}"/>
                  </a:ext>
                </a:extLst>
              </p:cNvPr>
              <p:cNvSpPr/>
              <p:nvPr/>
            </p:nvSpPr>
            <p:spPr>
              <a:xfrm>
                <a:off x="3727702" y="3552132"/>
                <a:ext cx="5144037"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400" b="1">
                          <a:solidFill>
                            <a:srgbClr val="002060"/>
                          </a:solidFill>
                          <a:latin typeface="Times New Roman" panose="02020603050405020304" pitchFamily="18" charset="0"/>
                          <a:cs typeface="Times New Roman" panose="02020603050405020304" pitchFamily="18" charset="0"/>
                        </a:rPr>
                        <m:t>𝑅</m:t>
                      </m:r>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𝑝</m:t>
                      </m:r>
                      <m:r>
                        <a:rPr lang="ru-RU" sz="2400" b="1">
                          <a:solidFill>
                            <a:srgbClr val="002060"/>
                          </a:solidFill>
                          <a:latin typeface="Times New Roman" panose="02020603050405020304" pitchFamily="18" charset="0"/>
                          <a:cs typeface="Times New Roman" panose="02020603050405020304" pitchFamily="18" charset="0"/>
                        </a:rPr>
                        <m:t>(</m:t>
                      </m:r>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1</m:t>
                          </m:r>
                        </m:sub>
                      </m:sSub>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𝑥</m:t>
                      </m:r>
                      <m:r>
                        <a:rPr lang="ru-RU" sz="2400" b="1">
                          <a:solidFill>
                            <a:srgbClr val="002060"/>
                          </a:solidFill>
                          <a:latin typeface="Times New Roman" panose="02020603050405020304" pitchFamily="18" charset="0"/>
                          <a:cs typeface="Times New Roman" panose="02020603050405020304" pitchFamily="18" charset="0"/>
                        </a:rPr>
                        <m:t>≤</m:t>
                      </m:r>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2</m:t>
                          </m:r>
                        </m:sub>
                      </m:sSub>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𝐹</m:t>
                      </m:r>
                      <m:d>
                        <m:dPr>
                          <m:ctrlPr>
                            <a:rPr lang="ru-RU" sz="2400" b="1">
                              <a:solidFill>
                                <a:srgbClr val="002060"/>
                              </a:solidFill>
                              <a:latin typeface="Times New Roman" panose="02020603050405020304" pitchFamily="18" charset="0"/>
                              <a:cs typeface="Times New Roman" panose="02020603050405020304" pitchFamily="18" charset="0"/>
                            </a:rPr>
                          </m:ctrlPr>
                        </m:dPr>
                        <m:e>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2</m:t>
                              </m:r>
                            </m:sub>
                          </m:sSub>
                        </m:e>
                      </m:d>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𝐹</m:t>
                      </m:r>
                      <m:d>
                        <m:dPr>
                          <m:ctrlPr>
                            <a:rPr lang="ru-RU" sz="2400" b="1">
                              <a:solidFill>
                                <a:srgbClr val="002060"/>
                              </a:solidFill>
                              <a:latin typeface="Times New Roman" panose="02020603050405020304" pitchFamily="18" charset="0"/>
                              <a:cs typeface="Times New Roman" panose="02020603050405020304" pitchFamily="18" charset="0"/>
                            </a:rPr>
                          </m:ctrlPr>
                        </m:dPr>
                        <m:e>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1</m:t>
                              </m:r>
                            </m:sub>
                          </m:sSub>
                        </m:e>
                      </m:d>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8B177188-807A-468D-8213-7EC7AE0295F9}"/>
                  </a:ext>
                </a:extLst>
              </p:cNvPr>
              <p:cNvSpPr>
                <a:spLocks noRot="1" noChangeAspect="1" noMove="1" noResize="1" noEditPoints="1" noAdjustHandles="1" noChangeArrowheads="1" noChangeShapeType="1" noTextEdit="1"/>
              </p:cNvSpPr>
              <p:nvPr/>
            </p:nvSpPr>
            <p:spPr>
              <a:xfrm>
                <a:off x="3727702" y="3552132"/>
                <a:ext cx="5144037" cy="461665"/>
              </a:xfrm>
              <a:prstGeom prst="rect">
                <a:avLst/>
              </a:prstGeom>
              <a:blipFill>
                <a:blip r:embed="rId2"/>
                <a:stretch>
                  <a:fillRect b="-20000"/>
                </a:stretch>
              </a:blipFill>
            </p:spPr>
            <p:txBody>
              <a:bodyPr/>
              <a:lstStyle/>
              <a:p>
                <a:r>
                  <a:rPr lang="ru-RU">
                    <a:noFill/>
                  </a:rPr>
                  <a:t> </a:t>
                </a:r>
              </a:p>
            </p:txBody>
          </p:sp>
        </mc:Fallback>
      </mc:AlternateContent>
      <p:sp>
        <p:nvSpPr>
          <p:cNvPr id="3" name="Прямоугольник 2">
            <a:extLst>
              <a:ext uri="{FF2B5EF4-FFF2-40B4-BE49-F238E27FC236}">
                <a16:creationId xmlns:a16="http://schemas.microsoft.com/office/drawing/2014/main" id="{DE2DD46F-29DD-457E-B6CD-96AA71D5DB34}"/>
              </a:ext>
            </a:extLst>
          </p:cNvPr>
          <p:cNvSpPr/>
          <p:nvPr/>
        </p:nvSpPr>
        <p:spPr>
          <a:xfrm>
            <a:off x="2494760" y="4027967"/>
            <a:ext cx="580608" cy="369332"/>
          </a:xfrm>
          <a:prstGeom prst="rect">
            <a:avLst/>
          </a:prstGeom>
        </p:spPr>
        <p:txBody>
          <a:bodyPr wrap="none">
            <a:spAutoFit/>
          </a:bodyPr>
          <a:lstStyle/>
          <a:p>
            <a:r>
              <a:rPr lang="ru-RU" b="1" dirty="0">
                <a:solidFill>
                  <a:srgbClr val="002060"/>
                </a:solidFill>
                <a:latin typeface="Times New Roman" panose="02020603050405020304" pitchFamily="18" charset="0"/>
                <a:cs typeface="Times New Roman" panose="02020603050405020304" pitchFamily="18" charset="0"/>
              </a:rPr>
              <a:t>или</a:t>
            </a:r>
            <a:endParaRPr lang="ru-RU" dirty="0"/>
          </a:p>
        </p:txBody>
      </p:sp>
      <mc:AlternateContent xmlns:mc="http://schemas.openxmlformats.org/markup-compatibility/2006">
        <mc:Choice xmlns:a14="http://schemas.microsoft.com/office/drawing/2010/main" Requires="a14">
          <p:sp>
            <p:nvSpPr>
              <p:cNvPr id="5" name="Прямоугольник 4">
                <a:extLst>
                  <a:ext uri="{FF2B5EF4-FFF2-40B4-BE49-F238E27FC236}">
                    <a16:creationId xmlns:a16="http://schemas.microsoft.com/office/drawing/2014/main" id="{37A48BEB-5C38-42A3-884E-6D365F85C7A6}"/>
                  </a:ext>
                </a:extLst>
              </p:cNvPr>
              <p:cNvSpPr/>
              <p:nvPr/>
            </p:nvSpPr>
            <p:spPr>
              <a:xfrm>
                <a:off x="4669134" y="4476266"/>
                <a:ext cx="3699411" cy="154067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400" b="1">
                          <a:solidFill>
                            <a:srgbClr val="002060"/>
                          </a:solidFill>
                          <a:latin typeface="Times New Roman" panose="02020603050405020304" pitchFamily="18" charset="0"/>
                          <a:cs typeface="Times New Roman" panose="02020603050405020304" pitchFamily="18" charset="0"/>
                        </a:rPr>
                        <m:t>𝑅</m:t>
                      </m:r>
                      <m:r>
                        <a:rPr lang="ru-RU" sz="2400" b="1">
                          <a:solidFill>
                            <a:srgbClr val="002060"/>
                          </a:solidFill>
                          <a:latin typeface="Times New Roman" panose="02020603050405020304" pitchFamily="18" charset="0"/>
                          <a:cs typeface="Times New Roman" panose="02020603050405020304" pitchFamily="18" charset="0"/>
                        </a:rPr>
                        <m:t>=</m:t>
                      </m:r>
                      <m:f>
                        <m:fPr>
                          <m:ctrlPr>
                            <a:rPr lang="ru-RU" sz="2400" b="1">
                              <a:solidFill>
                                <a:srgbClr val="002060"/>
                              </a:solidFill>
                              <a:latin typeface="Times New Roman" panose="02020603050405020304" pitchFamily="18" charset="0"/>
                              <a:cs typeface="Times New Roman" panose="02020603050405020304" pitchFamily="18" charset="0"/>
                            </a:rPr>
                          </m:ctrlPr>
                        </m:fPr>
                        <m:num>
                          <m:r>
                            <a:rPr lang="ru-RU" sz="2400" b="1">
                              <a:solidFill>
                                <a:srgbClr val="002060"/>
                              </a:solidFill>
                              <a:latin typeface="Times New Roman" panose="02020603050405020304" pitchFamily="18" charset="0"/>
                              <a:cs typeface="Times New Roman" panose="02020603050405020304" pitchFamily="18" charset="0"/>
                            </a:rPr>
                            <m:t>1</m:t>
                          </m:r>
                        </m:num>
                        <m:den>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𝜎</m:t>
                              </m:r>
                            </m:e>
                            <m:sub>
                              <m:r>
                                <a:rPr lang="ru-RU" sz="2400" b="1">
                                  <a:solidFill>
                                    <a:srgbClr val="002060"/>
                                  </a:solidFill>
                                  <a:latin typeface="Times New Roman" panose="02020603050405020304" pitchFamily="18" charset="0"/>
                                  <a:cs typeface="Times New Roman" panose="02020603050405020304" pitchFamily="18" charset="0"/>
                                </a:rPr>
                                <m:t>𝑥</m:t>
                              </m:r>
                            </m:sub>
                          </m:sSub>
                          <m:rad>
                            <m:radPr>
                              <m:degHide m:val="on"/>
                              <m:ctrlPr>
                                <a:rPr lang="ru-RU" sz="2400" b="1">
                                  <a:solidFill>
                                    <a:srgbClr val="002060"/>
                                  </a:solidFill>
                                  <a:latin typeface="Times New Roman" panose="02020603050405020304" pitchFamily="18" charset="0"/>
                                  <a:cs typeface="Times New Roman" panose="02020603050405020304" pitchFamily="18" charset="0"/>
                                </a:rPr>
                              </m:ctrlPr>
                            </m:radPr>
                            <m:deg/>
                            <m:e>
                              <m:r>
                                <a:rPr lang="ru-RU" sz="2400" b="1">
                                  <a:solidFill>
                                    <a:srgbClr val="002060"/>
                                  </a:solidFill>
                                  <a:latin typeface="Times New Roman" panose="02020603050405020304" pitchFamily="18" charset="0"/>
                                  <a:cs typeface="Times New Roman" panose="02020603050405020304" pitchFamily="18" charset="0"/>
                                </a:rPr>
                                <m:t>2</m:t>
                              </m:r>
                              <m:r>
                                <a:rPr lang="ru-RU" sz="2400" b="1">
                                  <a:solidFill>
                                    <a:srgbClr val="002060"/>
                                  </a:solidFill>
                                  <a:latin typeface="Times New Roman" panose="02020603050405020304" pitchFamily="18" charset="0"/>
                                  <a:cs typeface="Times New Roman" panose="02020603050405020304" pitchFamily="18" charset="0"/>
                                </a:rPr>
                                <m:t>𝜋</m:t>
                              </m:r>
                            </m:e>
                          </m:rad>
                        </m:den>
                      </m:f>
                      <m:nary>
                        <m:naryPr>
                          <m:limLoc m:val="undOvr"/>
                          <m:grow m:val="on"/>
                          <m:ctrlPr>
                            <a:rPr lang="ru-RU" sz="2400" b="1">
                              <a:solidFill>
                                <a:srgbClr val="002060"/>
                              </a:solidFill>
                              <a:latin typeface="Times New Roman" panose="02020603050405020304" pitchFamily="18" charset="0"/>
                              <a:cs typeface="Times New Roman" panose="02020603050405020304" pitchFamily="18" charset="0"/>
                            </a:rPr>
                          </m:ctrlPr>
                        </m:naryPr>
                        <m:sub>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1</m:t>
                              </m:r>
                            </m:sub>
                          </m:sSub>
                        </m:sub>
                        <m:sup>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𝑥</m:t>
                              </m:r>
                            </m:e>
                            <m:sub>
                              <m:r>
                                <a:rPr lang="ru-RU" sz="2400" b="1">
                                  <a:solidFill>
                                    <a:srgbClr val="002060"/>
                                  </a:solidFill>
                                  <a:latin typeface="Times New Roman" panose="02020603050405020304" pitchFamily="18" charset="0"/>
                                  <a:cs typeface="Times New Roman" panose="02020603050405020304" pitchFamily="18" charset="0"/>
                                </a:rPr>
                                <m:t>2</m:t>
                              </m:r>
                            </m:sub>
                          </m:sSub>
                        </m:sup>
                        <m:e>
                          <m:sSup>
                            <m:sSupPr>
                              <m:ctrlPr>
                                <a:rPr lang="ru-RU" sz="2400" b="1">
                                  <a:solidFill>
                                    <a:srgbClr val="002060"/>
                                  </a:solidFill>
                                  <a:latin typeface="Times New Roman" panose="02020603050405020304" pitchFamily="18" charset="0"/>
                                  <a:cs typeface="Times New Roman" panose="02020603050405020304" pitchFamily="18" charset="0"/>
                                </a:rPr>
                              </m:ctrlPr>
                            </m:sSupPr>
                            <m:e>
                              <m:r>
                                <a:rPr lang="ru-RU" sz="2400" b="1">
                                  <a:solidFill>
                                    <a:srgbClr val="002060"/>
                                  </a:solidFill>
                                  <a:latin typeface="Times New Roman" panose="02020603050405020304" pitchFamily="18" charset="0"/>
                                  <a:cs typeface="Times New Roman" panose="02020603050405020304" pitchFamily="18" charset="0"/>
                                </a:rPr>
                                <m:t>𝑒</m:t>
                              </m:r>
                            </m:e>
                            <m:sup>
                              <m:f>
                                <m:fPr>
                                  <m:ctrlPr>
                                    <a:rPr lang="ru-RU" sz="2400" b="1">
                                      <a:solidFill>
                                        <a:srgbClr val="002060"/>
                                      </a:solidFill>
                                      <a:latin typeface="Times New Roman" panose="02020603050405020304" pitchFamily="18" charset="0"/>
                                      <a:cs typeface="Times New Roman" panose="02020603050405020304" pitchFamily="18" charset="0"/>
                                    </a:rPr>
                                  </m:ctrlPr>
                                </m:fPr>
                                <m:num>
                                  <m:r>
                                    <a:rPr lang="ru-RU" sz="2400" b="1">
                                      <a:solidFill>
                                        <a:srgbClr val="002060"/>
                                      </a:solidFill>
                                      <a:latin typeface="Times New Roman" panose="02020603050405020304" pitchFamily="18" charset="0"/>
                                      <a:cs typeface="Times New Roman" panose="02020603050405020304" pitchFamily="18" charset="0"/>
                                    </a:rPr>
                                    <m:t>−</m:t>
                                  </m:r>
                                  <m:sSup>
                                    <m:sSupPr>
                                      <m:ctrlPr>
                                        <a:rPr lang="ru-RU" sz="2400" b="1">
                                          <a:solidFill>
                                            <a:srgbClr val="002060"/>
                                          </a:solidFill>
                                          <a:latin typeface="Times New Roman" panose="02020603050405020304" pitchFamily="18" charset="0"/>
                                          <a:cs typeface="Times New Roman" panose="02020603050405020304" pitchFamily="18" charset="0"/>
                                        </a:rPr>
                                      </m:ctrlPr>
                                    </m:sSupPr>
                                    <m:e>
                                      <m:d>
                                        <m:dPr>
                                          <m:ctrlPr>
                                            <a:rPr lang="ru-RU" sz="2400" b="1">
                                              <a:solidFill>
                                                <a:srgbClr val="002060"/>
                                              </a:solidFill>
                                              <a:latin typeface="Times New Roman" panose="02020603050405020304" pitchFamily="18" charset="0"/>
                                              <a:cs typeface="Times New Roman" panose="02020603050405020304" pitchFamily="18" charset="0"/>
                                            </a:rPr>
                                          </m:ctrlPr>
                                        </m:dPr>
                                        <m:e>
                                          <m:r>
                                            <a:rPr lang="ru-RU" sz="2400" b="1">
                                              <a:solidFill>
                                                <a:srgbClr val="002060"/>
                                              </a:solidFill>
                                              <a:latin typeface="Times New Roman" panose="02020603050405020304" pitchFamily="18" charset="0"/>
                                              <a:cs typeface="Times New Roman" panose="02020603050405020304" pitchFamily="18" charset="0"/>
                                            </a:rPr>
                                            <m:t>𝑥</m:t>
                                          </m:r>
                                          <m:r>
                                            <a:rPr lang="ru-RU" sz="2400" b="1">
                                              <a:solidFill>
                                                <a:srgbClr val="002060"/>
                                              </a:solidFill>
                                              <a:latin typeface="Times New Roman" panose="02020603050405020304" pitchFamily="18" charset="0"/>
                                              <a:cs typeface="Times New Roman" panose="02020603050405020304" pitchFamily="18" charset="0"/>
                                            </a:rPr>
                                            <m:t>−</m:t>
                                          </m:r>
                                          <m:acc>
                                            <m:accPr>
                                              <m:chr m:val="̅"/>
                                              <m:ctrlPr>
                                                <a:rPr lang="ru-RU" sz="2400" b="1">
                                                  <a:solidFill>
                                                    <a:srgbClr val="002060"/>
                                                  </a:solidFill>
                                                  <a:latin typeface="Times New Roman" panose="02020603050405020304" pitchFamily="18" charset="0"/>
                                                  <a:cs typeface="Times New Roman" panose="02020603050405020304" pitchFamily="18" charset="0"/>
                                                </a:rPr>
                                              </m:ctrlPr>
                                            </m:accPr>
                                            <m:e>
                                              <m:r>
                                                <a:rPr lang="ru-RU" sz="2400" b="1">
                                                  <a:solidFill>
                                                    <a:srgbClr val="002060"/>
                                                  </a:solidFill>
                                                  <a:latin typeface="Times New Roman" panose="02020603050405020304" pitchFamily="18" charset="0"/>
                                                  <a:cs typeface="Times New Roman" panose="02020603050405020304" pitchFamily="18" charset="0"/>
                                                </a:rPr>
                                                <m:t>𝑥</m:t>
                                              </m:r>
                                            </m:e>
                                          </m:acc>
                                        </m:e>
                                      </m:d>
                                    </m:e>
                                    <m:sup>
                                      <m:r>
                                        <a:rPr lang="ru-RU" sz="2400" b="1">
                                          <a:solidFill>
                                            <a:srgbClr val="002060"/>
                                          </a:solidFill>
                                          <a:latin typeface="Times New Roman" panose="02020603050405020304" pitchFamily="18" charset="0"/>
                                          <a:cs typeface="Times New Roman" panose="02020603050405020304" pitchFamily="18" charset="0"/>
                                        </a:rPr>
                                        <m:t>2</m:t>
                                      </m:r>
                                    </m:sup>
                                  </m:sSup>
                                </m:num>
                                <m:den>
                                  <m:r>
                                    <a:rPr lang="ru-RU" sz="2400" b="1">
                                      <a:solidFill>
                                        <a:srgbClr val="002060"/>
                                      </a:solidFill>
                                      <a:latin typeface="Times New Roman" panose="02020603050405020304" pitchFamily="18" charset="0"/>
                                      <a:cs typeface="Times New Roman" panose="02020603050405020304" pitchFamily="18" charset="0"/>
                                    </a:rPr>
                                    <m:t>2</m:t>
                                  </m:r>
                                  <m:sSubSup>
                                    <m:sSubSupPr>
                                      <m:ctrlPr>
                                        <a:rPr lang="ru-RU" sz="2400" b="1">
                                          <a:solidFill>
                                            <a:srgbClr val="002060"/>
                                          </a:solidFill>
                                          <a:latin typeface="Times New Roman" panose="02020603050405020304" pitchFamily="18" charset="0"/>
                                          <a:cs typeface="Times New Roman" panose="02020603050405020304" pitchFamily="18" charset="0"/>
                                        </a:rPr>
                                      </m:ctrlPr>
                                    </m:sSubSupPr>
                                    <m:e>
                                      <m:r>
                                        <a:rPr lang="ru-RU" sz="2400" b="1">
                                          <a:solidFill>
                                            <a:srgbClr val="002060"/>
                                          </a:solidFill>
                                          <a:latin typeface="Times New Roman" panose="02020603050405020304" pitchFamily="18" charset="0"/>
                                          <a:cs typeface="Times New Roman" panose="02020603050405020304" pitchFamily="18" charset="0"/>
                                        </a:rPr>
                                        <m:t>𝜎</m:t>
                                      </m:r>
                                    </m:e>
                                    <m:sub>
                                      <m:r>
                                        <a:rPr lang="ru-RU" sz="2400" b="1">
                                          <a:solidFill>
                                            <a:srgbClr val="002060"/>
                                          </a:solidFill>
                                          <a:latin typeface="Times New Roman" panose="02020603050405020304" pitchFamily="18" charset="0"/>
                                          <a:cs typeface="Times New Roman" panose="02020603050405020304" pitchFamily="18" charset="0"/>
                                        </a:rPr>
                                        <m:t>𝑥</m:t>
                                      </m:r>
                                    </m:sub>
                                    <m:sup>
                                      <m:r>
                                        <a:rPr lang="ru-RU" sz="2400" b="1">
                                          <a:solidFill>
                                            <a:srgbClr val="002060"/>
                                          </a:solidFill>
                                          <a:latin typeface="Times New Roman" panose="02020603050405020304" pitchFamily="18" charset="0"/>
                                          <a:cs typeface="Times New Roman" panose="02020603050405020304" pitchFamily="18" charset="0"/>
                                        </a:rPr>
                                        <m:t>2</m:t>
                                      </m:r>
                                    </m:sup>
                                  </m:sSubSup>
                                </m:den>
                              </m:f>
                            </m:sup>
                          </m:sSup>
                        </m:e>
                      </m:nary>
                      <m:r>
                        <a:rPr lang="ru-RU" sz="2400" b="1">
                          <a:solidFill>
                            <a:srgbClr val="002060"/>
                          </a:solidFill>
                          <a:latin typeface="Times New Roman" panose="02020603050405020304" pitchFamily="18" charset="0"/>
                          <a:cs typeface="Times New Roman" panose="02020603050405020304" pitchFamily="18" charset="0"/>
                        </a:rPr>
                        <m:t>𝑑𝑥</m:t>
                      </m:r>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5" name="Прямоугольник 4">
                <a:extLst>
                  <a:ext uri="{FF2B5EF4-FFF2-40B4-BE49-F238E27FC236}">
                    <a16:creationId xmlns:a16="http://schemas.microsoft.com/office/drawing/2014/main" id="{37A48BEB-5C38-42A3-884E-6D365F85C7A6}"/>
                  </a:ext>
                </a:extLst>
              </p:cNvPr>
              <p:cNvSpPr>
                <a:spLocks noRot="1" noChangeAspect="1" noMove="1" noResize="1" noEditPoints="1" noAdjustHandles="1" noChangeArrowheads="1" noChangeShapeType="1" noTextEdit="1"/>
              </p:cNvSpPr>
              <p:nvPr/>
            </p:nvSpPr>
            <p:spPr>
              <a:xfrm>
                <a:off x="4669134" y="4476266"/>
                <a:ext cx="3699411" cy="1540678"/>
              </a:xfrm>
              <a:prstGeom prst="rect">
                <a:avLst/>
              </a:prstGeom>
              <a:blipFill>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18442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47C34AB-5816-4ECF-9CAF-726055893E39}"/>
              </a:ext>
            </a:extLst>
          </p:cNvPr>
          <p:cNvGrpSpPr>
            <a:grpSpLocks/>
          </p:cNvGrpSpPr>
          <p:nvPr/>
        </p:nvGrpSpPr>
        <p:grpSpPr bwMode="auto">
          <a:xfrm>
            <a:off x="3308350" y="1929448"/>
            <a:ext cx="5575300" cy="4062412"/>
            <a:chOff x="3825" y="6485"/>
            <a:chExt cx="4389" cy="3654"/>
          </a:xfrm>
        </p:grpSpPr>
        <mc:AlternateContent xmlns:mc="http://schemas.openxmlformats.org/markup-compatibility/2006">
          <mc:Choice xmlns:a14="http://schemas.microsoft.com/office/drawing/2010/main" Requires="a14">
            <p:sp>
              <p:nvSpPr>
                <p:cNvPr id="6" name="Text Box 4">
                  <a:extLst>
                    <a:ext uri="{FF2B5EF4-FFF2-40B4-BE49-F238E27FC236}">
                      <a16:creationId xmlns:a16="http://schemas.microsoft.com/office/drawing/2014/main" id="{D082AD3A-68E0-4B3F-84CB-518F737D501A}"/>
                    </a:ext>
                  </a:extLst>
                </p:cNvPr>
                <p:cNvSpPr txBox="1">
                  <a:spLocks noChangeArrowheads="1"/>
                </p:cNvSpPr>
                <p:nvPr/>
              </p:nvSpPr>
              <p:spPr bwMode="auto">
                <a:xfrm>
                  <a:off x="5751" y="9797"/>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14:m>
                    <m:oMathPara xmlns:m="http://schemas.openxmlformats.org/officeDocument/2006/math">
                      <m:oMathParaPr>
                        <m:jc m:val="centerGroup"/>
                      </m:oMathParaPr>
                      <m:oMath xmlns:m="http://schemas.openxmlformats.org/officeDocument/2006/math">
                        <m:acc>
                          <m:accPr>
                            <m:chr m:val="̅"/>
                            <m:ctrlPr>
                              <a:rPr lang="ru-RU" sz="2400" b="1" i="1" dirty="0">
                                <a:solidFill>
                                  <a:srgbClr val="002060"/>
                                </a:solidFill>
                                <a:latin typeface="Cambria Math" panose="02040503050406030204" pitchFamily="18" charset="0"/>
                                <a:cs typeface="Times New Roman" panose="02020603050405020304" pitchFamily="18" charset="0"/>
                              </a:rPr>
                            </m:ctrlPr>
                          </m:accPr>
                          <m:e>
                            <m:r>
                              <a:rPr lang="en-US" sz="2400" b="1" dirty="0">
                                <a:solidFill>
                                  <a:srgbClr val="002060"/>
                                </a:solidFill>
                                <a:latin typeface="Cambria Math" panose="02040503050406030204" pitchFamily="18" charset="0"/>
                                <a:cs typeface="Times New Roman" panose="02020603050405020304" pitchFamily="18" charset="0"/>
                              </a:rPr>
                              <m:t>𝐱</m:t>
                            </m:r>
                          </m:e>
                        </m:acc>
                      </m:oMath>
                    </m:oMathPara>
                  </a14:m>
                  <a:endParaRPr lang="ru-RU" altLang="ru-RU" sz="2400" dirty="0">
                    <a:solidFill>
                      <a:srgbClr val="002060"/>
                    </a:solidFill>
                    <a:latin typeface="Times New Roman" panose="02020603050405020304" pitchFamily="18" charset="0"/>
                  </a:endParaRPr>
                </a:p>
              </p:txBody>
            </p:sp>
          </mc:Choice>
          <mc:Fallback>
            <p:sp>
              <p:nvSpPr>
                <p:cNvPr id="6" name="Text Box 4">
                  <a:extLst>
                    <a:ext uri="{FF2B5EF4-FFF2-40B4-BE49-F238E27FC236}">
                      <a16:creationId xmlns:a16="http://schemas.microsoft.com/office/drawing/2014/main" id="{D082AD3A-68E0-4B3F-84CB-518F737D501A}"/>
                    </a:ext>
                  </a:extLst>
                </p:cNvPr>
                <p:cNvSpPr txBox="1">
                  <a:spLocks noRot="1" noChangeAspect="1" noMove="1" noResize="1" noEditPoints="1" noAdjustHandles="1" noChangeArrowheads="1" noChangeShapeType="1" noTextEdit="1"/>
                </p:cNvSpPr>
                <p:nvPr/>
              </p:nvSpPr>
              <p:spPr bwMode="auto">
                <a:xfrm>
                  <a:off x="5751" y="9797"/>
                  <a:ext cx="399" cy="342"/>
                </a:xfrm>
                <a:prstGeom prst="rect">
                  <a:avLst/>
                </a:prstGeom>
                <a:blipFill>
                  <a:blip r:embed="rId2"/>
                  <a:stretch>
                    <a:fillRect r="-35294"/>
                  </a:stretch>
                </a:blipFill>
                <a:ln w="9525">
                  <a:solidFill>
                    <a:srgbClr val="000000"/>
                  </a:solidFill>
                  <a:miter lim="800000"/>
                  <a:headEnd/>
                  <a:tailEnd/>
                </a:ln>
              </p:spPr>
              <p:txBody>
                <a:bodyPr/>
                <a:lstStyle/>
                <a:p>
                  <a:r>
                    <a:rPr lang="ru-RU">
                      <a:noFill/>
                    </a:rPr>
                    <a:t> </a:t>
                  </a:r>
                </a:p>
              </p:txBody>
            </p:sp>
          </mc:Fallback>
        </mc:AlternateContent>
        <p:sp>
          <p:nvSpPr>
            <p:cNvPr id="7" name="Text Box 5">
              <a:extLst>
                <a:ext uri="{FF2B5EF4-FFF2-40B4-BE49-F238E27FC236}">
                  <a16:creationId xmlns:a16="http://schemas.microsoft.com/office/drawing/2014/main" id="{8AB1BE8D-5616-4199-8735-FABBA24D7908}"/>
                </a:ext>
              </a:extLst>
            </p:cNvPr>
            <p:cNvSpPr txBox="1">
              <a:spLocks noChangeArrowheads="1"/>
            </p:cNvSpPr>
            <p:nvPr/>
          </p:nvSpPr>
          <p:spPr bwMode="auto">
            <a:xfrm>
              <a:off x="7815" y="9506"/>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a:solidFill>
                    <a:srgbClr val="002060"/>
                  </a:solidFill>
                  <a:latin typeface="Times New Roman" panose="02020603050405020304" pitchFamily="18" charset="0"/>
                </a:rPr>
                <a:t>x</a:t>
              </a:r>
              <a:endParaRPr lang="ru-RU" altLang="ru-RU" sz="2400">
                <a:solidFill>
                  <a:srgbClr val="002060"/>
                </a:solidFill>
                <a:latin typeface="Times New Roman" panose="02020603050405020304" pitchFamily="18" charset="0"/>
              </a:endParaRPr>
            </a:p>
          </p:txBody>
        </p:sp>
        <p:sp>
          <p:nvSpPr>
            <p:cNvPr id="8" name="Text Box 6">
              <a:extLst>
                <a:ext uri="{FF2B5EF4-FFF2-40B4-BE49-F238E27FC236}">
                  <a16:creationId xmlns:a16="http://schemas.microsoft.com/office/drawing/2014/main" id="{BDDF058F-BB4B-45AA-A782-8A0E86F9470B}"/>
                </a:ext>
              </a:extLst>
            </p:cNvPr>
            <p:cNvSpPr txBox="1">
              <a:spLocks noChangeArrowheads="1"/>
            </p:cNvSpPr>
            <p:nvPr/>
          </p:nvSpPr>
          <p:spPr bwMode="auto">
            <a:xfrm>
              <a:off x="3825" y="6485"/>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a:solidFill>
                    <a:srgbClr val="002060"/>
                  </a:solidFill>
                  <a:latin typeface="Times New Roman" panose="02020603050405020304" pitchFamily="18" charset="0"/>
                </a:rPr>
                <a:t>f(x)</a:t>
              </a:r>
              <a:endParaRPr lang="ru-RU" altLang="ru-RU" sz="2400">
                <a:solidFill>
                  <a:srgbClr val="002060"/>
                </a:solidFill>
                <a:latin typeface="Times New Roman" panose="02020603050405020304" pitchFamily="18" charset="0"/>
              </a:endParaRPr>
            </a:p>
          </p:txBody>
        </p:sp>
        <p:sp>
          <p:nvSpPr>
            <p:cNvPr id="9" name="Line 7">
              <a:extLst>
                <a:ext uri="{FF2B5EF4-FFF2-40B4-BE49-F238E27FC236}">
                  <a16:creationId xmlns:a16="http://schemas.microsoft.com/office/drawing/2014/main" id="{E0F66E28-560C-4D7B-BB86-989C66CBB6AC}"/>
                </a:ext>
              </a:extLst>
            </p:cNvPr>
            <p:cNvSpPr>
              <a:spLocks noChangeShapeType="1"/>
            </p:cNvSpPr>
            <p:nvPr/>
          </p:nvSpPr>
          <p:spPr bwMode="auto">
            <a:xfrm>
              <a:off x="3996" y="6770"/>
              <a:ext cx="0" cy="3021"/>
            </a:xfrm>
            <a:prstGeom prst="line">
              <a:avLst/>
            </a:prstGeom>
            <a:noFill/>
            <a:ln w="19050">
              <a:solidFill>
                <a:srgbClr val="002060"/>
              </a:solidFill>
              <a:round/>
              <a:headEnd type="stealth" w="sm" len="lg"/>
              <a:tailEnd/>
            </a:ln>
            <a:extLst>
              <a:ext uri="{909E8E84-426E-40DD-AFC4-6F175D3DCCD1}">
                <a14:hiddenFill xmlns:a14="http://schemas.microsoft.com/office/drawing/2010/main">
                  <a:noFill/>
                </a14:hiddenFill>
              </a:ext>
            </a:extLst>
          </p:spPr>
          <p:txBody>
            <a:bodyPr/>
            <a:lstStyle/>
            <a:p>
              <a:endParaRPr lang="ru-RU"/>
            </a:p>
          </p:txBody>
        </p:sp>
        <p:sp>
          <p:nvSpPr>
            <p:cNvPr id="10" name="Line 8">
              <a:extLst>
                <a:ext uri="{FF2B5EF4-FFF2-40B4-BE49-F238E27FC236}">
                  <a16:creationId xmlns:a16="http://schemas.microsoft.com/office/drawing/2014/main" id="{FCCACC04-A603-4E35-B101-55C12AB3CA4F}"/>
                </a:ext>
              </a:extLst>
            </p:cNvPr>
            <p:cNvSpPr>
              <a:spLocks noChangeShapeType="1"/>
            </p:cNvSpPr>
            <p:nvPr/>
          </p:nvSpPr>
          <p:spPr bwMode="auto">
            <a:xfrm>
              <a:off x="3996" y="9791"/>
              <a:ext cx="3933" cy="0"/>
            </a:xfrm>
            <a:prstGeom prst="line">
              <a:avLst/>
            </a:prstGeom>
            <a:noFill/>
            <a:ln w="19050">
              <a:solidFill>
                <a:srgbClr val="002060"/>
              </a:solidFill>
              <a:round/>
              <a:headEnd/>
              <a:tailEnd type="stealth" w="sm" len="lg"/>
            </a:ln>
            <a:extLst>
              <a:ext uri="{909E8E84-426E-40DD-AFC4-6F175D3DCCD1}">
                <a14:hiddenFill xmlns:a14="http://schemas.microsoft.com/office/drawing/2010/main">
                  <a:noFill/>
                </a14:hiddenFill>
              </a:ext>
            </a:extLst>
          </p:spPr>
          <p:txBody>
            <a:bodyPr/>
            <a:lstStyle/>
            <a:p>
              <a:endParaRPr lang="ru-RU"/>
            </a:p>
          </p:txBody>
        </p:sp>
        <p:sp>
          <p:nvSpPr>
            <p:cNvPr id="11" name="Freeform 9">
              <a:extLst>
                <a:ext uri="{FF2B5EF4-FFF2-40B4-BE49-F238E27FC236}">
                  <a16:creationId xmlns:a16="http://schemas.microsoft.com/office/drawing/2014/main" id="{9CC29AB2-B76B-4A3E-86AF-46A4CF60E29C}"/>
                </a:ext>
              </a:extLst>
            </p:cNvPr>
            <p:cNvSpPr>
              <a:spLocks/>
            </p:cNvSpPr>
            <p:nvPr/>
          </p:nvSpPr>
          <p:spPr bwMode="auto">
            <a:xfrm>
              <a:off x="4155" y="7517"/>
              <a:ext cx="3591" cy="2035"/>
            </a:xfrm>
            <a:custGeom>
              <a:avLst/>
              <a:gdLst>
                <a:gd name="T0" fmla="*/ 0 w 3591"/>
                <a:gd name="T1" fmla="*/ 2563 h 2654"/>
                <a:gd name="T2" fmla="*/ 408 w 3591"/>
                <a:gd name="T3" fmla="*/ 2296 h 2654"/>
                <a:gd name="T4" fmla="*/ 1202 w 3591"/>
                <a:gd name="T5" fmla="*/ 417 h 2654"/>
                <a:gd name="T6" fmla="*/ 1824 w 3591"/>
                <a:gd name="T7" fmla="*/ 2 h 2654"/>
                <a:gd name="T8" fmla="*/ 2388 w 3591"/>
                <a:gd name="T9" fmla="*/ 406 h 2654"/>
                <a:gd name="T10" fmla="*/ 3127 w 3591"/>
                <a:gd name="T11" fmla="*/ 2214 h 2654"/>
                <a:gd name="T12" fmla="*/ 3591 w 3591"/>
                <a:gd name="T13" fmla="*/ 2491 h 2654"/>
              </a:gdLst>
              <a:ahLst/>
              <a:cxnLst>
                <a:cxn ang="0">
                  <a:pos x="T0" y="T1"/>
                </a:cxn>
                <a:cxn ang="0">
                  <a:pos x="T2" y="T3"/>
                </a:cxn>
                <a:cxn ang="0">
                  <a:pos x="T4" y="T5"/>
                </a:cxn>
                <a:cxn ang="0">
                  <a:pos x="T6" y="T7"/>
                </a:cxn>
                <a:cxn ang="0">
                  <a:pos x="T8" y="T9"/>
                </a:cxn>
                <a:cxn ang="0">
                  <a:pos x="T10" y="T11"/>
                </a:cxn>
                <a:cxn ang="0">
                  <a:pos x="T12" y="T13"/>
                </a:cxn>
              </a:cxnLst>
              <a:rect l="0" t="0" r="r" b="b"/>
              <a:pathLst>
                <a:path w="3591" h="2654">
                  <a:moveTo>
                    <a:pt x="0" y="2563"/>
                  </a:moveTo>
                  <a:cubicBezTo>
                    <a:pt x="68" y="2518"/>
                    <a:pt x="208" y="2654"/>
                    <a:pt x="408" y="2296"/>
                  </a:cubicBezTo>
                  <a:cubicBezTo>
                    <a:pt x="608" y="1938"/>
                    <a:pt x="966" y="799"/>
                    <a:pt x="1202" y="417"/>
                  </a:cubicBezTo>
                  <a:cubicBezTo>
                    <a:pt x="1438" y="35"/>
                    <a:pt x="1626" y="4"/>
                    <a:pt x="1824" y="2"/>
                  </a:cubicBezTo>
                  <a:cubicBezTo>
                    <a:pt x="2022" y="0"/>
                    <a:pt x="2171" y="37"/>
                    <a:pt x="2388" y="406"/>
                  </a:cubicBezTo>
                  <a:cubicBezTo>
                    <a:pt x="2605" y="775"/>
                    <a:pt x="2927" y="1867"/>
                    <a:pt x="3127" y="2214"/>
                  </a:cubicBezTo>
                  <a:cubicBezTo>
                    <a:pt x="3327" y="2561"/>
                    <a:pt x="3495" y="2433"/>
                    <a:pt x="3591" y="2491"/>
                  </a:cubicBezTo>
                </a:path>
              </a:pathLst>
            </a:custGeom>
            <a:noFill/>
            <a:ln w="12700">
              <a:solidFill>
                <a:srgbClr val="002060"/>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2" name="Line 10">
              <a:extLst>
                <a:ext uri="{FF2B5EF4-FFF2-40B4-BE49-F238E27FC236}">
                  <a16:creationId xmlns:a16="http://schemas.microsoft.com/office/drawing/2014/main" id="{1874643C-ED8D-427F-9681-DC1DE21D977A}"/>
                </a:ext>
              </a:extLst>
            </p:cNvPr>
            <p:cNvSpPr>
              <a:spLocks noChangeShapeType="1"/>
            </p:cNvSpPr>
            <p:nvPr/>
          </p:nvSpPr>
          <p:spPr bwMode="auto">
            <a:xfrm>
              <a:off x="5979" y="7517"/>
              <a:ext cx="0" cy="2280"/>
            </a:xfrm>
            <a:prstGeom prst="line">
              <a:avLst/>
            </a:prstGeom>
            <a:noFill/>
            <a:ln w="12700">
              <a:solidFill>
                <a:srgbClr val="00206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sp>
          <p:nvSpPr>
            <p:cNvPr id="13" name="Line 11">
              <a:extLst>
                <a:ext uri="{FF2B5EF4-FFF2-40B4-BE49-F238E27FC236}">
                  <a16:creationId xmlns:a16="http://schemas.microsoft.com/office/drawing/2014/main" id="{47E65416-7AFA-4FC6-936F-59760A621C47}"/>
                </a:ext>
              </a:extLst>
            </p:cNvPr>
            <p:cNvSpPr>
              <a:spLocks noChangeShapeType="1"/>
            </p:cNvSpPr>
            <p:nvPr/>
          </p:nvSpPr>
          <p:spPr bwMode="auto">
            <a:xfrm>
              <a:off x="5067" y="8315"/>
              <a:ext cx="0" cy="1482"/>
            </a:xfrm>
            <a:prstGeom prst="line">
              <a:avLst/>
            </a:prstGeom>
            <a:noFill/>
            <a:ln w="12700">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sp>
          <p:nvSpPr>
            <p:cNvPr id="14" name="Line 12">
              <a:extLst>
                <a:ext uri="{FF2B5EF4-FFF2-40B4-BE49-F238E27FC236}">
                  <a16:creationId xmlns:a16="http://schemas.microsoft.com/office/drawing/2014/main" id="{58CD5DF2-4515-4D96-B09A-ED6C91D6D983}"/>
                </a:ext>
              </a:extLst>
            </p:cNvPr>
            <p:cNvSpPr>
              <a:spLocks noChangeShapeType="1"/>
            </p:cNvSpPr>
            <p:nvPr/>
          </p:nvSpPr>
          <p:spPr bwMode="auto">
            <a:xfrm>
              <a:off x="6822" y="8315"/>
              <a:ext cx="12" cy="1482"/>
            </a:xfrm>
            <a:prstGeom prst="line">
              <a:avLst/>
            </a:prstGeom>
            <a:noFill/>
            <a:ln w="12700">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6" name="Rectangle 14">
            <a:extLst>
              <a:ext uri="{FF2B5EF4-FFF2-40B4-BE49-F238E27FC236}">
                <a16:creationId xmlns:a16="http://schemas.microsoft.com/office/drawing/2014/main" id="{51ED0895-7E0E-4F69-BD36-8723AEEB9F33}"/>
              </a:ext>
            </a:extLst>
          </p:cNvPr>
          <p:cNvSpPr>
            <a:spLocks noChangeArrowheads="1"/>
          </p:cNvSpPr>
          <p:nvPr/>
        </p:nvSpPr>
        <p:spPr bwMode="auto">
          <a:xfrm>
            <a:off x="3308350" y="355786"/>
            <a:ext cx="48127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ltLang="ru-RU" sz="2800" b="1" dirty="0">
                <a:solidFill>
                  <a:srgbClr val="FF0000"/>
                </a:solidFill>
                <a:latin typeface="Times New Roman" panose="02020603050405020304" pitchFamily="18" charset="0"/>
                <a:cs typeface="Times New Roman" panose="02020603050405020304" pitchFamily="18" charset="0"/>
              </a:rPr>
              <a:t>Интервальная оценка риска</a:t>
            </a:r>
          </a:p>
        </p:txBody>
      </p:sp>
      <p:sp>
        <p:nvSpPr>
          <p:cNvPr id="17" name="Text Box 5">
            <a:extLst>
              <a:ext uri="{FF2B5EF4-FFF2-40B4-BE49-F238E27FC236}">
                <a16:creationId xmlns:a16="http://schemas.microsoft.com/office/drawing/2014/main" id="{4AEF8AEB-CE2C-4069-B806-F2B803A0D2B3}"/>
              </a:ext>
            </a:extLst>
          </p:cNvPr>
          <p:cNvSpPr txBox="1">
            <a:spLocks noChangeArrowheads="1"/>
          </p:cNvSpPr>
          <p:nvPr/>
        </p:nvSpPr>
        <p:spPr bwMode="auto">
          <a:xfrm>
            <a:off x="4625004" y="5656105"/>
            <a:ext cx="506845" cy="380226"/>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dirty="0">
                <a:solidFill>
                  <a:srgbClr val="002060"/>
                </a:solidFill>
                <a:latin typeface="Times New Roman" panose="02020603050405020304" pitchFamily="18" charset="0"/>
              </a:rPr>
              <a:t>x1</a:t>
            </a:r>
            <a:endParaRPr lang="ru-RU" altLang="ru-RU" sz="2400" dirty="0">
              <a:solidFill>
                <a:srgbClr val="002060"/>
              </a:solidFill>
              <a:latin typeface="Times New Roman" panose="02020603050405020304" pitchFamily="18" charset="0"/>
            </a:endParaRPr>
          </a:p>
        </p:txBody>
      </p:sp>
      <p:sp>
        <p:nvSpPr>
          <p:cNvPr id="18" name="Text Box 5">
            <a:extLst>
              <a:ext uri="{FF2B5EF4-FFF2-40B4-BE49-F238E27FC236}">
                <a16:creationId xmlns:a16="http://schemas.microsoft.com/office/drawing/2014/main" id="{2825A557-DB0B-45A6-856D-C3AEA11A298A}"/>
              </a:ext>
            </a:extLst>
          </p:cNvPr>
          <p:cNvSpPr txBox="1">
            <a:spLocks noChangeArrowheads="1"/>
          </p:cNvSpPr>
          <p:nvPr/>
        </p:nvSpPr>
        <p:spPr bwMode="auto">
          <a:xfrm>
            <a:off x="6993459" y="5668335"/>
            <a:ext cx="506845" cy="380226"/>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dirty="0">
                <a:solidFill>
                  <a:srgbClr val="002060"/>
                </a:solidFill>
                <a:latin typeface="Times New Roman" panose="02020603050405020304" pitchFamily="18" charset="0"/>
              </a:rPr>
              <a:t>x2</a:t>
            </a:r>
            <a:endParaRPr lang="ru-RU" altLang="ru-RU" sz="2400" dirty="0">
              <a:solidFill>
                <a:srgbClr val="002060"/>
              </a:solidFill>
              <a:latin typeface="Times New Roman" panose="02020603050405020304" pitchFamily="18" charset="0"/>
            </a:endParaRPr>
          </a:p>
        </p:txBody>
      </p:sp>
      <p:cxnSp>
        <p:nvCxnSpPr>
          <p:cNvPr id="3" name="Прямая соединительная линия 2">
            <a:extLst>
              <a:ext uri="{FF2B5EF4-FFF2-40B4-BE49-F238E27FC236}">
                <a16:creationId xmlns:a16="http://schemas.microsoft.com/office/drawing/2014/main" id="{9BF9BB6B-66E9-43DA-896B-C2DD341F1AEE}"/>
              </a:ext>
            </a:extLst>
          </p:cNvPr>
          <p:cNvCxnSpPr/>
          <p:nvPr/>
        </p:nvCxnSpPr>
        <p:spPr>
          <a:xfrm>
            <a:off x="5131849" y="3634740"/>
            <a:ext cx="168043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7C3A30B1-23F4-4DD4-9052-99B2285AB7EB}"/>
              </a:ext>
            </a:extLst>
          </p:cNvPr>
          <p:cNvCxnSpPr>
            <a:stCxn id="13" idx="0"/>
          </p:cNvCxnSpPr>
          <p:nvPr/>
        </p:nvCxnSpPr>
        <p:spPr>
          <a:xfrm>
            <a:off x="4886049" y="3963989"/>
            <a:ext cx="210741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C5CB6159-0BD3-4699-9DB2-AE49F4DEC9FC}"/>
              </a:ext>
            </a:extLst>
          </p:cNvPr>
          <p:cNvCxnSpPr/>
          <p:nvPr/>
        </p:nvCxnSpPr>
        <p:spPr>
          <a:xfrm>
            <a:off x="4886049" y="4344215"/>
            <a:ext cx="222935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a:extLst>
              <a:ext uri="{FF2B5EF4-FFF2-40B4-BE49-F238E27FC236}">
                <a16:creationId xmlns:a16="http://schemas.microsoft.com/office/drawing/2014/main" id="{1FEEFA5F-3D10-490B-AAD1-202F6C2BE5A7}"/>
              </a:ext>
            </a:extLst>
          </p:cNvPr>
          <p:cNvCxnSpPr/>
          <p:nvPr/>
        </p:nvCxnSpPr>
        <p:spPr>
          <a:xfrm>
            <a:off x="4886049" y="4787811"/>
            <a:ext cx="222935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id="{6FC3635B-3301-4803-8FD1-8306A159B4BD}"/>
              </a:ext>
            </a:extLst>
          </p:cNvPr>
          <p:cNvCxnSpPr/>
          <p:nvPr/>
        </p:nvCxnSpPr>
        <p:spPr>
          <a:xfrm>
            <a:off x="4886049" y="5288109"/>
            <a:ext cx="222935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 Box 5">
            <a:extLst>
              <a:ext uri="{FF2B5EF4-FFF2-40B4-BE49-F238E27FC236}">
                <a16:creationId xmlns:a16="http://schemas.microsoft.com/office/drawing/2014/main" id="{FE9B5E5D-BA6D-47C8-8C1E-295EBCBEF7B8}"/>
              </a:ext>
            </a:extLst>
          </p:cNvPr>
          <p:cNvSpPr txBox="1">
            <a:spLocks noChangeArrowheads="1"/>
          </p:cNvSpPr>
          <p:nvPr/>
        </p:nvSpPr>
        <p:spPr bwMode="auto">
          <a:xfrm>
            <a:off x="4531639" y="3269388"/>
            <a:ext cx="506845" cy="380226"/>
          </a:xfrm>
          <a:prstGeom prst="rect">
            <a:avLst/>
          </a:prstGeom>
          <a:solidFill>
            <a:srgbClr val="FFFFFF">
              <a:alpha val="0"/>
            </a:srgbClr>
          </a:solidFill>
          <a:ln w="9525">
            <a:solidFill>
              <a:srgbClr val="000000"/>
            </a:solidFill>
            <a:miter lim="800000"/>
            <a:headEnd/>
            <a:tailEnd/>
          </a:ln>
        </p:spPr>
        <p:txBody>
          <a:bodyPr lIns="0" tIns="0" rIns="0" bIns="0"/>
          <a:lstStyle/>
          <a:p>
            <a:pPr algn="ctr"/>
            <a:r>
              <a:rPr lang="en-US" altLang="ru-RU" sz="2400" i="1" dirty="0">
                <a:solidFill>
                  <a:srgbClr val="002060"/>
                </a:solidFill>
                <a:latin typeface="Times New Roman" panose="02020603050405020304" pitchFamily="18" charset="0"/>
              </a:rPr>
              <a:t>R</a:t>
            </a:r>
            <a:endParaRPr lang="ru-RU" altLang="ru-RU" sz="2400"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299408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16"/>
                                        </p:tgtEl>
                                        <p:attrNameLst>
                                          <p:attrName>style.visibility</p:attrName>
                                        </p:attrNameLst>
                                      </p:cBhvr>
                                      <p:to>
                                        <p:strVal val="visible"/>
                                      </p:to>
                                    </p:set>
                                    <p:anim calcmode="discrete" valueType="clr">
                                      <p:cBhvr override="childStyle">
                                        <p:cTn id="12"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6"/>
                                        </p:tgtEl>
                                        <p:attrNameLst>
                                          <p:attrName>fillcolor</p:attrName>
                                        </p:attrNameLst>
                                      </p:cBhvr>
                                      <p:tavLst>
                                        <p:tav tm="0">
                                          <p:val>
                                            <p:clrVal>
                                              <a:schemeClr val="accent2"/>
                                            </p:clrVal>
                                          </p:val>
                                        </p:tav>
                                        <p:tav tm="50000">
                                          <p:val>
                                            <p:clrVal>
                                              <a:schemeClr val="hlink"/>
                                            </p:clrVal>
                                          </p:val>
                                        </p:tav>
                                      </p:tavLst>
                                    </p:anim>
                                    <p:set>
                                      <p:cBhvr>
                                        <p:cTn id="14" dur="80"/>
                                        <p:tgtEl>
                                          <p:spTgt spid="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94B5F9A-E98A-4CD2-AD24-945007207FEC}"/>
              </a:ext>
            </a:extLst>
          </p:cNvPr>
          <p:cNvSpPr txBox="1">
            <a:spLocks/>
          </p:cNvSpPr>
          <p:nvPr/>
        </p:nvSpPr>
        <p:spPr>
          <a:xfrm>
            <a:off x="745588" y="608147"/>
            <a:ext cx="11015003" cy="7495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600" dirty="0">
                <a:solidFill>
                  <a:srgbClr val="C00000"/>
                </a:solidFill>
                <a:latin typeface="Times New Roman" panose="02020603050405020304" pitchFamily="18" charset="0"/>
                <a:cs typeface="Times New Roman" panose="02020603050405020304" pitchFamily="18" charset="0"/>
              </a:rPr>
              <a:t>2</a:t>
            </a:r>
            <a:r>
              <a:rPr lang="en-US" sz="3600" dirty="0">
                <a:solidFill>
                  <a:srgbClr val="C00000"/>
                </a:solidFill>
                <a:latin typeface="Times New Roman" panose="02020603050405020304" pitchFamily="18" charset="0"/>
                <a:cs typeface="Times New Roman" panose="02020603050405020304" pitchFamily="18" charset="0"/>
              </a:rPr>
              <a:t>.</a:t>
            </a:r>
            <a:r>
              <a:rPr lang="ru-RU" sz="3600" dirty="0">
                <a:solidFill>
                  <a:srgbClr val="C00000"/>
                </a:solidFill>
                <a:latin typeface="Times New Roman" panose="02020603050405020304" pitchFamily="18" charset="0"/>
                <a:cs typeface="Times New Roman" panose="02020603050405020304" pitchFamily="18" charset="0"/>
              </a:rPr>
              <a:t> Качественные подходы к оценке риска</a:t>
            </a:r>
          </a:p>
        </p:txBody>
      </p:sp>
      <p:sp>
        <p:nvSpPr>
          <p:cNvPr id="5" name="Прямоугольник 4">
            <a:extLst>
              <a:ext uri="{FF2B5EF4-FFF2-40B4-BE49-F238E27FC236}">
                <a16:creationId xmlns:a16="http://schemas.microsoft.com/office/drawing/2014/main" id="{A83501C3-4B01-4727-BDFC-593CFB71087C}"/>
              </a:ext>
            </a:extLst>
          </p:cNvPr>
          <p:cNvSpPr/>
          <p:nvPr/>
        </p:nvSpPr>
        <p:spPr>
          <a:xfrm>
            <a:off x="647115" y="1357746"/>
            <a:ext cx="11015002" cy="5115311"/>
          </a:xfrm>
          <a:prstGeom prst="rect">
            <a:avLst/>
          </a:prstGeom>
        </p:spPr>
        <p:txBody>
          <a:bodyPr wrap="square">
            <a:spAutoFit/>
          </a:bodyPr>
          <a:lstStyle/>
          <a:p>
            <a:pPr indent="457200" algn="just">
              <a:lnSpc>
                <a:spcPct val="150000"/>
              </a:lnSpc>
            </a:pPr>
            <a:r>
              <a:rPr lang="ru-RU" sz="2000" b="1" dirty="0">
                <a:solidFill>
                  <a:srgbClr val="002060"/>
                </a:solidFill>
                <a:latin typeface="Times New Roman" panose="02020603050405020304" pitchFamily="18" charset="0"/>
                <a:cs typeface="Times New Roman" panose="02020603050405020304" pitchFamily="18" charset="0"/>
              </a:rPr>
              <a:t>Качественный подход представляет собой классификацию риска по одному или нескольким признакам, выявление факторов риска и обстоятельств, приводящих к рисковым ситуациям, возможных негативных последствий и мер по минимизации ущерба. </a:t>
            </a:r>
            <a:endParaRPr lang="en-US" sz="20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r>
              <a:rPr lang="ru-RU" sz="2000" b="1" dirty="0">
                <a:solidFill>
                  <a:srgbClr val="FF0000"/>
                </a:solidFill>
                <a:latin typeface="Times New Roman" panose="02020603050405020304" pitchFamily="18" charset="0"/>
                <a:cs typeface="Times New Roman" panose="02020603050405020304" pitchFamily="18" charset="0"/>
              </a:rPr>
              <a:t>Задачи</a:t>
            </a:r>
            <a:r>
              <a:rPr lang="ru-RU" sz="2000" b="1" dirty="0">
                <a:solidFill>
                  <a:srgbClr val="002060"/>
                </a:solidFill>
                <a:latin typeface="Times New Roman" panose="02020603050405020304" pitchFamily="18" charset="0"/>
                <a:cs typeface="Times New Roman" panose="02020603050405020304" pitchFamily="18" charset="0"/>
              </a:rPr>
              <a:t> качественного подхода:</a:t>
            </a:r>
          </a:p>
          <a:p>
            <a:pPr lvl="0" indent="457200" algn="just">
              <a:lnSpc>
                <a:spcPct val="150000"/>
              </a:lnSpc>
            </a:pPr>
            <a:r>
              <a:rPr lang="en-US" sz="2000" b="1" dirty="0">
                <a:solidFill>
                  <a:srgbClr val="002060"/>
                </a:solidFill>
                <a:latin typeface="Times New Roman" panose="02020603050405020304" pitchFamily="18" charset="0"/>
                <a:cs typeface="Times New Roman" panose="02020603050405020304" pitchFamily="18" charset="0"/>
              </a:rPr>
              <a:t>1</a:t>
            </a:r>
            <a:r>
              <a:rPr lang="ru-RU" sz="2000" b="1" dirty="0">
                <a:solidFill>
                  <a:srgbClr val="002060"/>
                </a:solidFill>
                <a:latin typeface="Times New Roman" panose="02020603050405020304" pitchFamily="18" charset="0"/>
                <a:cs typeface="Times New Roman" panose="02020603050405020304" pitchFamily="18" charset="0"/>
              </a:rPr>
              <a:t>. выявить и идентифицировать возможные виды рисков, которые присущи проекту;</a:t>
            </a:r>
          </a:p>
          <a:p>
            <a:pPr lvl="0" indent="457200" algn="just">
              <a:lnSpc>
                <a:spcPct val="150000"/>
              </a:lnSpc>
            </a:pPr>
            <a:r>
              <a:rPr lang="ru-RU" sz="2000" b="1" dirty="0">
                <a:solidFill>
                  <a:srgbClr val="002060"/>
                </a:solidFill>
                <a:latin typeface="Times New Roman" panose="02020603050405020304" pitchFamily="18" charset="0"/>
                <a:cs typeface="Times New Roman" panose="02020603050405020304" pitchFamily="18" charset="0"/>
              </a:rPr>
              <a:t>2. определить и описать причины и факторы, влияющие на уровень данных видов риска;</a:t>
            </a:r>
          </a:p>
          <a:p>
            <a:pPr lvl="0" indent="457200" algn="just">
              <a:lnSpc>
                <a:spcPct val="150000"/>
              </a:lnSpc>
            </a:pPr>
            <a:r>
              <a:rPr lang="ru-RU" sz="2000" b="1" dirty="0">
                <a:solidFill>
                  <a:srgbClr val="002060"/>
                </a:solidFill>
                <a:latin typeface="Times New Roman" panose="02020603050405020304" pitchFamily="18" charset="0"/>
                <a:cs typeface="Times New Roman" panose="02020603050405020304" pitchFamily="18" charset="0"/>
              </a:rPr>
              <a:t>3. описать и дать оценку всех возможных последствий гипотетической реализации выявленных рисков;</a:t>
            </a:r>
          </a:p>
          <a:p>
            <a:pPr lvl="0" indent="457200" algn="just">
              <a:lnSpc>
                <a:spcPct val="150000"/>
              </a:lnSpc>
            </a:pPr>
            <a:r>
              <a:rPr lang="ru-RU" sz="2000" b="1" dirty="0">
                <a:solidFill>
                  <a:srgbClr val="002060"/>
                </a:solidFill>
                <a:latin typeface="Times New Roman" panose="02020603050405020304" pitchFamily="18" charset="0"/>
                <a:cs typeface="Times New Roman" panose="02020603050405020304" pitchFamily="18" charset="0"/>
              </a:rPr>
              <a:t>4. предложить мероприятия по минимизации и (или) компенсации последствий, рассчитав стоимостную оценку этих мероприятий.</a:t>
            </a:r>
          </a:p>
          <a:p>
            <a:pPr indent="457200" algn="just">
              <a:lnSpc>
                <a:spcPct val="150000"/>
              </a:lnSpc>
            </a:pPr>
            <a:endParaRPr lang="ru-RU"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94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5011949"/>
          </a:xfrm>
          <a:prstGeom prst="rect">
            <a:avLst/>
          </a:prstGeom>
        </p:spPr>
        <p:txBody>
          <a:bodyPr wrap="square">
            <a:spAutoFit/>
          </a:bodyPr>
          <a:lstStyle/>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Факторы, влияющие на рост степени риска, можно условно разделить на объективные и субъективные.</a:t>
            </a:r>
          </a:p>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Объективные факторы непосредственно не зависят от самого проекта: это инфляция, конкуренция, политические и экономические кризисы, экология, налоги и т.д.</a:t>
            </a:r>
          </a:p>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Субъективные факторы непосредственно характеризуют данный проект: это производственный потенциал, техническое оснащение, уровень производительности труда, проводимая финансовая, техническая и производственная политика и пр.</a:t>
            </a:r>
          </a:p>
        </p:txBody>
      </p:sp>
    </p:spTree>
    <p:extLst>
      <p:ext uri="{BB962C8B-B14F-4D97-AF65-F5344CB8AC3E}">
        <p14:creationId xmlns:p14="http://schemas.microsoft.com/office/powerpoint/2010/main" val="176521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6119945"/>
          </a:xfrm>
          <a:prstGeom prst="rect">
            <a:avLst/>
          </a:prstGeom>
        </p:spPr>
        <p:txBody>
          <a:bodyPr wrap="square">
            <a:spAutoFit/>
          </a:bodyPr>
          <a:lstStyle/>
          <a:p>
            <a:pPr marL="158115" indent="450215" algn="just">
              <a:lnSpc>
                <a:spcPct val="150000"/>
              </a:lnSpc>
            </a:pPr>
            <a:r>
              <a:rPr lang="ru-RU" sz="2400" b="1" dirty="0">
                <a:solidFill>
                  <a:srgbClr val="FF0000"/>
                </a:solidFill>
                <a:latin typeface="Times New Roman" panose="02020603050405020304" pitchFamily="18" charset="0"/>
                <a:cs typeface="Times New Roman" panose="02020603050405020304" pitchFamily="18" charset="0"/>
              </a:rPr>
              <a:t>Инструменты качественного анализа:</a:t>
            </a:r>
          </a:p>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1. </a:t>
            </a:r>
            <a:r>
              <a:rPr lang="ru-RU" sz="2400" b="1" dirty="0">
                <a:solidFill>
                  <a:srgbClr val="FF0000"/>
                </a:solidFill>
                <a:latin typeface="Times New Roman" panose="02020603050405020304" pitchFamily="18" charset="0"/>
                <a:cs typeface="Times New Roman" panose="02020603050405020304" pitchFamily="18" charset="0"/>
              </a:rPr>
              <a:t>SWOT – анализ</a:t>
            </a:r>
            <a:r>
              <a:rPr lang="ru-RU" sz="2400" b="1" dirty="0">
                <a:solidFill>
                  <a:srgbClr val="002060"/>
                </a:solidFill>
                <a:latin typeface="Times New Roman" panose="02020603050405020304" pitchFamily="18" charset="0"/>
                <a:cs typeface="Times New Roman" panose="02020603050405020304" pitchFamily="18" charset="0"/>
              </a:rPr>
              <a:t>, называемый так по первым буквам английских слов, характеризующих содержание и направленность этого метода: сильные (</a:t>
            </a:r>
            <a:r>
              <a:rPr lang="ru-RU" sz="2400" b="1" dirty="0" err="1">
                <a:solidFill>
                  <a:srgbClr val="002060"/>
                </a:solidFill>
                <a:latin typeface="Times New Roman" panose="02020603050405020304" pitchFamily="18" charset="0"/>
                <a:cs typeface="Times New Roman" panose="02020603050405020304" pitchFamily="18" charset="0"/>
              </a:rPr>
              <a:t>Strengths</a:t>
            </a:r>
            <a:r>
              <a:rPr lang="ru-RU" sz="2400" b="1" dirty="0">
                <a:solidFill>
                  <a:srgbClr val="002060"/>
                </a:solidFill>
                <a:latin typeface="Times New Roman" panose="02020603050405020304" pitchFamily="18" charset="0"/>
                <a:cs typeface="Times New Roman" panose="02020603050405020304" pitchFamily="18" charset="0"/>
              </a:rPr>
              <a:t>) и слабые (</a:t>
            </a:r>
            <a:r>
              <a:rPr lang="ru-RU" sz="2400" b="1" dirty="0" err="1">
                <a:solidFill>
                  <a:srgbClr val="002060"/>
                </a:solidFill>
                <a:latin typeface="Times New Roman" panose="02020603050405020304" pitchFamily="18" charset="0"/>
                <a:cs typeface="Times New Roman" panose="02020603050405020304" pitchFamily="18" charset="0"/>
              </a:rPr>
              <a:t>Weaknesses</a:t>
            </a:r>
            <a:r>
              <a:rPr lang="ru-RU" sz="2400" b="1" dirty="0">
                <a:solidFill>
                  <a:srgbClr val="002060"/>
                </a:solidFill>
                <a:latin typeface="Times New Roman" panose="02020603050405020304" pitchFamily="18" charset="0"/>
                <a:cs typeface="Times New Roman" panose="02020603050405020304" pitchFamily="18" charset="0"/>
              </a:rPr>
              <a:t>) стороны, возможности (</a:t>
            </a:r>
            <a:r>
              <a:rPr lang="ru-RU" sz="2400" b="1" dirty="0" err="1">
                <a:solidFill>
                  <a:srgbClr val="002060"/>
                </a:solidFill>
                <a:latin typeface="Times New Roman" panose="02020603050405020304" pitchFamily="18" charset="0"/>
                <a:cs typeface="Times New Roman" panose="02020603050405020304" pitchFamily="18" charset="0"/>
              </a:rPr>
              <a:t>Opportunities</a:t>
            </a:r>
            <a:r>
              <a:rPr lang="ru-RU" sz="2400" b="1" dirty="0">
                <a:solidFill>
                  <a:srgbClr val="002060"/>
                </a:solidFill>
                <a:latin typeface="Times New Roman" panose="02020603050405020304" pitchFamily="18" charset="0"/>
                <a:cs typeface="Times New Roman" panose="02020603050405020304" pitchFamily="18" charset="0"/>
              </a:rPr>
              <a:t>) и угрозы (</a:t>
            </a:r>
            <a:r>
              <a:rPr lang="ru-RU" sz="2400" b="1" dirty="0" err="1">
                <a:solidFill>
                  <a:srgbClr val="002060"/>
                </a:solidFill>
                <a:latin typeface="Times New Roman" panose="02020603050405020304" pitchFamily="18" charset="0"/>
                <a:cs typeface="Times New Roman" panose="02020603050405020304" pitchFamily="18" charset="0"/>
              </a:rPr>
              <a:t>Threats</a:t>
            </a:r>
            <a:r>
              <a:rPr lang="ru-RU" sz="2400" b="1" dirty="0">
                <a:solidFill>
                  <a:srgbClr val="002060"/>
                </a:solidFill>
                <a:latin typeface="Times New Roman" panose="02020603050405020304" pitchFamily="18" charset="0"/>
                <a:cs typeface="Times New Roman" panose="02020603050405020304" pitchFamily="18" charset="0"/>
              </a:rPr>
              <a:t>), является одним из наиболее распространенных видов анализа. На основе данного исследования организация должна максимально использовать свои сильные стороны, попытаться преодолеть слабости, воспользоваться благоприятными возможностями и защититься от потенциальных угроз при реализации проекта. Структура матрицы SWOT-анализа представлена на рисунке. </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618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5">
            <a:extLst>
              <a:ext uri="{FF2B5EF4-FFF2-40B4-BE49-F238E27FC236}">
                <a16:creationId xmlns:a16="http://schemas.microsoft.com/office/drawing/2014/main" id="{35124655-0E71-41A4-AF94-2DFAF3A6F38E}"/>
              </a:ext>
            </a:extLst>
          </p:cNvPr>
          <p:cNvGraphicFramePr>
            <a:graphicFrameLocks noGrp="1"/>
          </p:cNvGraphicFramePr>
          <p:nvPr>
            <p:extLst>
              <p:ext uri="{D42A27DB-BD31-4B8C-83A1-F6EECF244321}">
                <p14:modId xmlns:p14="http://schemas.microsoft.com/office/powerpoint/2010/main" val="1680159792"/>
              </p:ext>
            </p:extLst>
          </p:nvPr>
        </p:nvGraphicFramePr>
        <p:xfrm>
          <a:off x="934720" y="1131146"/>
          <a:ext cx="10426701" cy="4218094"/>
        </p:xfrm>
        <a:graphic>
          <a:graphicData uri="http://schemas.openxmlformats.org/drawingml/2006/table">
            <a:tbl>
              <a:tblPr firstRow="1" bandRow="1">
                <a:tableStyleId>{5C22544A-7EE6-4342-B048-85BDC9FD1C3A}</a:tableStyleId>
              </a:tblPr>
              <a:tblGrid>
                <a:gridCol w="3475567">
                  <a:extLst>
                    <a:ext uri="{9D8B030D-6E8A-4147-A177-3AD203B41FA5}">
                      <a16:colId xmlns:a16="http://schemas.microsoft.com/office/drawing/2014/main" val="238052288"/>
                    </a:ext>
                  </a:extLst>
                </a:gridCol>
                <a:gridCol w="3475567">
                  <a:extLst>
                    <a:ext uri="{9D8B030D-6E8A-4147-A177-3AD203B41FA5}">
                      <a16:colId xmlns:a16="http://schemas.microsoft.com/office/drawing/2014/main" val="2962280370"/>
                    </a:ext>
                  </a:extLst>
                </a:gridCol>
                <a:gridCol w="3475567">
                  <a:extLst>
                    <a:ext uri="{9D8B030D-6E8A-4147-A177-3AD203B41FA5}">
                      <a16:colId xmlns:a16="http://schemas.microsoft.com/office/drawing/2014/main" val="3306927515"/>
                    </a:ext>
                  </a:extLst>
                </a:gridCol>
              </a:tblGrid>
              <a:tr h="2109047">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p>
                      <a:pPr algn="ctr"/>
                      <a:endParaRPr lang="en-US" dirty="0">
                        <a:solidFill>
                          <a:srgbClr val="002060"/>
                        </a:solidFill>
                        <a:latin typeface="Times New Roman" panose="02020603050405020304" pitchFamily="18" charset="0"/>
                        <a:cs typeface="Times New Roman" panose="02020603050405020304" pitchFamily="18" charset="0"/>
                      </a:endParaRPr>
                    </a:p>
                    <a:p>
                      <a:pPr algn="ctr"/>
                      <a:endParaRPr lang="en-US" dirty="0">
                        <a:solidFill>
                          <a:srgbClr val="002060"/>
                        </a:solidFill>
                        <a:latin typeface="Times New Roman" panose="02020603050405020304" pitchFamily="18" charset="0"/>
                        <a:cs typeface="Times New Roman" panose="02020603050405020304" pitchFamily="18" charset="0"/>
                      </a:endParaRPr>
                    </a:p>
                    <a:p>
                      <a:pPr algn="ctr"/>
                      <a:r>
                        <a:rPr lang="ru-RU" sz="2400" dirty="0">
                          <a:solidFill>
                            <a:srgbClr val="002060"/>
                          </a:solidFill>
                          <a:latin typeface="Times New Roman" panose="02020603050405020304" pitchFamily="18" charset="0"/>
                          <a:cs typeface="Times New Roman" panose="02020603050405020304" pitchFamily="18" charset="0"/>
                        </a:rPr>
                        <a:t>Внутренние факторы</a:t>
                      </a:r>
                    </a:p>
                  </a:txBody>
                  <a:tcPr>
                    <a:noFill/>
                  </a:tcPr>
                </a:tc>
                <a:tc>
                  <a:txBody>
                    <a:bodyPr/>
                    <a:lstStyle/>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Сильные стороны</a:t>
                      </a:r>
                    </a:p>
                    <a:p>
                      <a:pPr algn="ctr"/>
                      <a:r>
                        <a:rPr lang="en-US" sz="2400" dirty="0">
                          <a:latin typeface="Times New Roman" panose="02020603050405020304" pitchFamily="18" charset="0"/>
                          <a:cs typeface="Times New Roman" panose="02020603050405020304" pitchFamily="18" charset="0"/>
                        </a:rPr>
                        <a:t>S </a:t>
                      </a:r>
                      <a:r>
                        <a:rPr lang="en-US" sz="2400" i="1" dirty="0">
                          <a:latin typeface="Times New Roman" panose="02020603050405020304" pitchFamily="18" charset="0"/>
                          <a:cs typeface="Times New Roman" panose="02020603050405020304" pitchFamily="18" charset="0"/>
                        </a:rPr>
                        <a:t>(Strengths)</a:t>
                      </a:r>
                      <a:endParaRPr lang="ru-RU" sz="2400" i="1" dirty="0">
                        <a:latin typeface="Times New Roman" panose="02020603050405020304" pitchFamily="18" charset="0"/>
                        <a:cs typeface="Times New Roman" panose="02020603050405020304" pitchFamily="18" charset="0"/>
                      </a:endParaRPr>
                    </a:p>
                  </a:txBody>
                  <a:tcPr>
                    <a:solidFill>
                      <a:schemeClr val="accent1"/>
                    </a:solidFill>
                  </a:tcPr>
                </a:tc>
                <a:tc>
                  <a:txBody>
                    <a:bodyPr/>
                    <a:lstStyle/>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Слабые стороны</a:t>
                      </a:r>
                      <a:br>
                        <a:rPr lang="ru-RU"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 </a:t>
                      </a:r>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Wearnesses</a:t>
                      </a:r>
                      <a:r>
                        <a:rPr lang="en-US" sz="2400" i="1" dirty="0">
                          <a:latin typeface="Times New Roman" panose="02020603050405020304" pitchFamily="18" charset="0"/>
                          <a:cs typeface="Times New Roman" panose="02020603050405020304" pitchFamily="18" charset="0"/>
                        </a:rPr>
                        <a:t>)</a:t>
                      </a:r>
                      <a:endParaRPr lang="ru-RU" sz="2400" i="1" dirty="0">
                        <a:latin typeface="Times New Roman" panose="02020603050405020304" pitchFamily="18"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1300373842"/>
                  </a:ext>
                </a:extLst>
              </a:tr>
              <a:tr h="2109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2400" b="1" kern="1200" dirty="0">
                        <a:solidFill>
                          <a:srgbClr val="002060"/>
                        </a:solidFill>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2400" b="1" kern="1200" dirty="0">
                        <a:solidFill>
                          <a:srgbClr val="002060"/>
                        </a:solidFill>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400" b="1" kern="1200" dirty="0">
                          <a:solidFill>
                            <a:srgbClr val="002060"/>
                          </a:solidFill>
                          <a:latin typeface="Times New Roman" panose="02020603050405020304" pitchFamily="18" charset="0"/>
                          <a:ea typeface="+mn-ea"/>
                          <a:cs typeface="Times New Roman" panose="02020603050405020304" pitchFamily="18" charset="0"/>
                        </a:rPr>
                        <a:t>Внешние факторы</a:t>
                      </a:r>
                    </a:p>
                    <a:p>
                      <a:endParaRPr lang="ru-RU" dirty="0"/>
                    </a:p>
                  </a:txBody>
                  <a:tcPr>
                    <a:noFill/>
                  </a:tcPr>
                </a:tc>
                <a:tc>
                  <a:txBody>
                    <a:bodyPr/>
                    <a:lstStyle/>
                    <a:p>
                      <a:pPr algn="ctr"/>
                      <a:endParaRPr lang="en-US" sz="2400" dirty="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Возможности</a:t>
                      </a:r>
                    </a:p>
                    <a:p>
                      <a:pPr algn="ctr"/>
                      <a:r>
                        <a:rPr lang="en-US" sz="2400" dirty="0">
                          <a:latin typeface="Times New Roman" panose="02020603050405020304" pitchFamily="18" charset="0"/>
                          <a:cs typeface="Times New Roman" panose="02020603050405020304" pitchFamily="18" charset="0"/>
                        </a:rPr>
                        <a:t>O </a:t>
                      </a:r>
                      <a:r>
                        <a:rPr lang="en-US" sz="2400" i="1" dirty="0">
                          <a:latin typeface="Times New Roman" panose="02020603050405020304" pitchFamily="18" charset="0"/>
                          <a:cs typeface="Times New Roman" panose="02020603050405020304" pitchFamily="18" charset="0"/>
                        </a:rPr>
                        <a:t>(Opportunities)</a:t>
                      </a:r>
                      <a:endParaRPr lang="ru-RU" sz="2400" i="1"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400" dirty="0">
                          <a:latin typeface="Times New Roman" panose="02020603050405020304" pitchFamily="18" charset="0"/>
                          <a:cs typeface="Times New Roman" panose="02020603050405020304" pitchFamily="18" charset="0"/>
                        </a:rPr>
                        <a:t>Угрозы</a:t>
                      </a:r>
                      <a:br>
                        <a:rPr lang="ru-RU"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 </a:t>
                      </a:r>
                      <a:r>
                        <a:rPr lang="en-US" sz="2400" i="1" dirty="0">
                          <a:latin typeface="Times New Roman" panose="02020603050405020304" pitchFamily="18" charset="0"/>
                          <a:cs typeface="Times New Roman" panose="02020603050405020304" pitchFamily="18" charset="0"/>
                        </a:rPr>
                        <a:t>(Threats)</a:t>
                      </a:r>
                      <a:endParaRPr lang="ru-RU" sz="2400" i="1"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1866542620"/>
                  </a:ext>
                </a:extLst>
              </a:tr>
            </a:tbl>
          </a:graphicData>
        </a:graphic>
      </p:graphicFrame>
      <p:sp>
        <p:nvSpPr>
          <p:cNvPr id="7" name="Заголовок 3">
            <a:extLst>
              <a:ext uri="{FF2B5EF4-FFF2-40B4-BE49-F238E27FC236}">
                <a16:creationId xmlns:a16="http://schemas.microsoft.com/office/drawing/2014/main" id="{BBED563D-D6AE-4493-90A1-4C0F7FE8B7E2}"/>
              </a:ext>
            </a:extLst>
          </p:cNvPr>
          <p:cNvSpPr txBox="1">
            <a:spLocks/>
          </p:cNvSpPr>
          <p:nvPr/>
        </p:nvSpPr>
        <p:spPr>
          <a:xfrm>
            <a:off x="618979" y="333827"/>
            <a:ext cx="11015003" cy="7495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600" dirty="0">
                <a:solidFill>
                  <a:srgbClr val="C00000"/>
                </a:solidFill>
                <a:latin typeface="Times New Roman" panose="02020603050405020304" pitchFamily="18" charset="0"/>
                <a:cs typeface="Times New Roman" panose="02020603050405020304" pitchFamily="18" charset="0"/>
              </a:rPr>
              <a:t>Матрица </a:t>
            </a:r>
            <a:r>
              <a:rPr lang="en-US" sz="3600" dirty="0">
                <a:solidFill>
                  <a:srgbClr val="C00000"/>
                </a:solidFill>
                <a:latin typeface="Times New Roman" panose="02020603050405020304" pitchFamily="18" charset="0"/>
                <a:cs typeface="Times New Roman" panose="02020603050405020304" pitchFamily="18" charset="0"/>
              </a:rPr>
              <a:t>SWOT</a:t>
            </a:r>
            <a:r>
              <a:rPr lang="ru-RU" sz="3600" dirty="0">
                <a:solidFill>
                  <a:srgbClr val="C00000"/>
                </a:solidFill>
                <a:latin typeface="Times New Roman" panose="02020603050405020304" pitchFamily="18" charset="0"/>
                <a:cs typeface="Times New Roman" panose="02020603050405020304" pitchFamily="18" charset="0"/>
              </a:rPr>
              <a:t>-анализ</a:t>
            </a:r>
          </a:p>
        </p:txBody>
      </p:sp>
    </p:spTree>
    <p:extLst>
      <p:ext uri="{BB962C8B-B14F-4D97-AF65-F5344CB8AC3E}">
        <p14:creationId xmlns:p14="http://schemas.microsoft.com/office/powerpoint/2010/main" val="1606138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94B5F9A-E98A-4CD2-AD24-945007207FEC}"/>
              </a:ext>
            </a:extLst>
          </p:cNvPr>
          <p:cNvSpPr txBox="1">
            <a:spLocks/>
          </p:cNvSpPr>
          <p:nvPr/>
        </p:nvSpPr>
        <p:spPr>
          <a:xfrm>
            <a:off x="745588" y="608147"/>
            <a:ext cx="11015003" cy="7495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C00000"/>
                </a:solidFill>
                <a:latin typeface="Times New Roman" panose="02020603050405020304" pitchFamily="18" charset="0"/>
                <a:cs typeface="Times New Roman" panose="02020603050405020304" pitchFamily="18" charset="0"/>
              </a:rPr>
              <a:t>3.</a:t>
            </a:r>
            <a:r>
              <a:rPr lang="ru-RU" sz="3600" dirty="0">
                <a:solidFill>
                  <a:srgbClr val="C00000"/>
                </a:solidFill>
                <a:latin typeface="Times New Roman" panose="02020603050405020304" pitchFamily="18" charset="0"/>
                <a:cs typeface="Times New Roman" panose="02020603050405020304" pitchFamily="18" charset="0"/>
              </a:rPr>
              <a:t> Анализ чувствительности</a:t>
            </a:r>
          </a:p>
        </p:txBody>
      </p:sp>
      <p:sp>
        <p:nvSpPr>
          <p:cNvPr id="5" name="Прямоугольник 4">
            <a:extLst>
              <a:ext uri="{FF2B5EF4-FFF2-40B4-BE49-F238E27FC236}">
                <a16:creationId xmlns:a16="http://schemas.microsoft.com/office/drawing/2014/main" id="{A83501C3-4B01-4727-BDFC-593CFB71087C}"/>
              </a:ext>
            </a:extLst>
          </p:cNvPr>
          <p:cNvSpPr/>
          <p:nvPr/>
        </p:nvSpPr>
        <p:spPr>
          <a:xfrm>
            <a:off x="647115" y="1357746"/>
            <a:ext cx="11015002" cy="5484643"/>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ходе анализа чувствительности происходит последовательное единичное изменение каждой из факторных переменных: каждый раз только одна из таких переменных меняет свое значение на прогнозное число процентов, и на этой основе пересчитывается новая величина результативного показателя.</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международной практике широко используется анализ точки безубыточности </a:t>
            </a:r>
            <a:r>
              <a:rPr lang="ru-RU" sz="2400" b="1" i="1" dirty="0">
                <a:solidFill>
                  <a:srgbClr val="002060"/>
                </a:solidFill>
                <a:latin typeface="Times New Roman" panose="02020603050405020304" pitchFamily="18" charset="0"/>
                <a:cs typeface="Times New Roman" panose="02020603050405020304" pitchFamily="18" charset="0"/>
              </a:rPr>
              <a:t>(</a:t>
            </a:r>
            <a:r>
              <a:rPr lang="ru-RU" sz="2400" b="1" i="1" dirty="0" err="1">
                <a:solidFill>
                  <a:srgbClr val="002060"/>
                </a:solidFill>
                <a:latin typeface="Times New Roman" panose="02020603050405020304" pitchFamily="18" charset="0"/>
                <a:cs typeface="Times New Roman" panose="02020603050405020304" pitchFamily="18" charset="0"/>
              </a:rPr>
              <a:t>breakeven</a:t>
            </a:r>
            <a:r>
              <a:rPr lang="ru-RU" sz="2400" b="1" i="1" dirty="0">
                <a:solidFill>
                  <a:srgbClr val="002060"/>
                </a:solidFill>
                <a:latin typeface="Times New Roman" panose="02020603050405020304" pitchFamily="18" charset="0"/>
                <a:cs typeface="Times New Roman" panose="02020603050405020304" pitchFamily="18" charset="0"/>
              </a:rPr>
              <a:t> </a:t>
            </a:r>
            <a:r>
              <a:rPr lang="ru-RU" sz="2400" b="1" i="1" dirty="0" err="1">
                <a:solidFill>
                  <a:srgbClr val="002060"/>
                </a:solidFill>
                <a:latin typeface="Times New Roman" panose="02020603050405020304" pitchFamily="18" charset="0"/>
                <a:cs typeface="Times New Roman" panose="02020603050405020304" pitchFamily="18" charset="0"/>
              </a:rPr>
              <a:t>point</a:t>
            </a:r>
            <a:r>
              <a:rPr lang="ru-RU" sz="2400" b="1" i="1" dirty="0">
                <a:solidFill>
                  <a:srgbClr val="002060"/>
                </a:solidFill>
                <a:latin typeface="Times New Roman" panose="02020603050405020304" pitchFamily="18" charset="0"/>
                <a:cs typeface="Times New Roman" panose="02020603050405020304" pitchFamily="18" charset="0"/>
              </a:rPr>
              <a:t> </a:t>
            </a:r>
            <a:r>
              <a:rPr lang="ru-RU" sz="2400" b="1" i="1" dirty="0" err="1">
                <a:solidFill>
                  <a:srgbClr val="002060"/>
                </a:solidFill>
                <a:latin typeface="Times New Roman" panose="02020603050405020304" pitchFamily="18" charset="0"/>
                <a:cs typeface="Times New Roman" panose="02020603050405020304" pitchFamily="18" charset="0"/>
              </a:rPr>
              <a:t>analysis</a:t>
            </a:r>
            <a:r>
              <a:rPr lang="ru-RU" sz="2400" b="1" i="1" dirty="0">
                <a:solidFill>
                  <a:srgbClr val="002060"/>
                </a:solidFill>
                <a:latin typeface="Times New Roman" panose="02020603050405020304" pitchFamily="18" charset="0"/>
                <a:cs typeface="Times New Roman" panose="02020603050405020304" pitchFamily="18" charset="0"/>
              </a:rPr>
              <a:t>)</a:t>
            </a:r>
            <a:r>
              <a:rPr lang="ru-RU" sz="2400" b="1" dirty="0">
                <a:solidFill>
                  <a:srgbClr val="002060"/>
                </a:solidFill>
                <a:latin typeface="Times New Roman" panose="02020603050405020304" pitchFamily="18" charset="0"/>
                <a:cs typeface="Times New Roman" panose="02020603050405020304" pitchFamily="18" charset="0"/>
              </a:rPr>
              <a:t>, который является простейшим способом, позволяющим проводить грубую оценку рисков проекта, и одним из элементов финансовой информации, используемой при оценке эффективности инвестиционных проектов.</a:t>
            </a:r>
          </a:p>
          <a:p>
            <a:pPr indent="457200" algn="just">
              <a:lnSpc>
                <a:spcPct val="150000"/>
              </a:lnSpc>
            </a:pPr>
            <a:endParaRPr lang="ru-RU"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89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541584" y="220218"/>
            <a:ext cx="9144000" cy="1585668"/>
          </a:xfrm>
        </p:spPr>
        <p:txBody>
          <a:bodyPr/>
          <a:lstStyle/>
          <a:p>
            <a:r>
              <a:rPr lang="ru-RU" dirty="0">
                <a:solidFill>
                  <a:srgbClr val="C00000"/>
                </a:solidFill>
                <a:latin typeface="Times New Roman" panose="02020603050405020304" pitchFamily="18" charset="0"/>
                <a:cs typeface="Times New Roman" panose="02020603050405020304" pitchFamily="18" charset="0"/>
              </a:rPr>
              <a:t>План лекции:</a:t>
            </a:r>
          </a:p>
        </p:txBody>
      </p:sp>
      <p:sp>
        <p:nvSpPr>
          <p:cNvPr id="6" name="Прямоугольник 5"/>
          <p:cNvSpPr/>
          <p:nvPr/>
        </p:nvSpPr>
        <p:spPr>
          <a:xfrm>
            <a:off x="2078182" y="2454625"/>
            <a:ext cx="8902194" cy="2308324"/>
          </a:xfrm>
          <a:prstGeom prst="rect">
            <a:avLst/>
          </a:prstGeom>
        </p:spPr>
        <p:txBody>
          <a:bodyPr wrap="square">
            <a:spAutoFit/>
          </a:bodyPr>
          <a:lstStyle/>
          <a:p>
            <a:pPr lvl="0"/>
            <a:r>
              <a:rPr lang="en-US" sz="2400" b="1" dirty="0">
                <a:solidFill>
                  <a:srgbClr val="002060"/>
                </a:solidFill>
                <a:latin typeface="Times New Roman" panose="02020603050405020304" pitchFamily="18" charset="0"/>
                <a:cs typeface="Times New Roman" panose="02020603050405020304" pitchFamily="18" charset="0"/>
              </a:rPr>
              <a:t>1.</a:t>
            </a:r>
            <a:r>
              <a:rPr lang="ru-RU" sz="2400" b="1" dirty="0">
                <a:solidFill>
                  <a:srgbClr val="002060"/>
                </a:solidFill>
                <a:latin typeface="Times New Roman" panose="02020603050405020304" pitchFamily="18" charset="0"/>
                <a:cs typeface="Times New Roman" panose="02020603050405020304" pitchFamily="18" charset="0"/>
              </a:rPr>
              <a:t> Абсолютные и относительные показатели оценки риска</a:t>
            </a:r>
          </a:p>
          <a:p>
            <a:pPr lvl="0"/>
            <a:r>
              <a:rPr lang="ru-RU" sz="2400" b="1" dirty="0">
                <a:solidFill>
                  <a:srgbClr val="002060"/>
                </a:solidFill>
                <a:latin typeface="Times New Roman" panose="02020603050405020304" pitchFamily="18" charset="0"/>
                <a:cs typeface="Times New Roman" panose="02020603050405020304" pitchFamily="18" charset="0"/>
              </a:rPr>
              <a:t>2. Качественные подходы к оценке риска</a:t>
            </a:r>
          </a:p>
          <a:p>
            <a:pPr lvl="0"/>
            <a:r>
              <a:rPr lang="ru-RU" sz="2400" b="1" dirty="0">
                <a:solidFill>
                  <a:srgbClr val="002060"/>
                </a:solidFill>
                <a:latin typeface="Times New Roman" panose="02020603050405020304" pitchFamily="18" charset="0"/>
                <a:cs typeface="Times New Roman" panose="02020603050405020304" pitchFamily="18" charset="0"/>
              </a:rPr>
              <a:t>3. Анализ чувствительности</a:t>
            </a:r>
          </a:p>
          <a:p>
            <a:pPr lvl="0"/>
            <a:r>
              <a:rPr lang="ru-RU" sz="2400" b="1" dirty="0">
                <a:solidFill>
                  <a:srgbClr val="002060"/>
                </a:solidFill>
                <a:latin typeface="Times New Roman" panose="02020603050405020304" pitchFamily="18" charset="0"/>
                <a:cs typeface="Times New Roman" panose="02020603050405020304" pitchFamily="18" charset="0"/>
              </a:rPr>
              <a:t>4. Анализ сценариев</a:t>
            </a:r>
          </a:p>
          <a:p>
            <a:pPr lvl="0"/>
            <a:r>
              <a:rPr lang="ru-RU" sz="2400" b="1" dirty="0">
                <a:solidFill>
                  <a:srgbClr val="002060"/>
                </a:solidFill>
                <a:latin typeface="Times New Roman" panose="02020603050405020304" pitchFamily="18" charset="0"/>
                <a:cs typeface="Times New Roman" panose="02020603050405020304" pitchFamily="18" charset="0"/>
              </a:rPr>
              <a:t>5. Метод средневзвешенной стоимости капитала</a:t>
            </a:r>
          </a:p>
          <a:p>
            <a:endParaRPr lang="ru-RU" sz="2400" b="1" dirty="0">
              <a:solidFill>
                <a:srgbClr val="002060"/>
              </a:solidFill>
            </a:endParaRPr>
          </a:p>
        </p:txBody>
      </p:sp>
    </p:spTree>
    <p:extLst>
      <p:ext uri="{BB962C8B-B14F-4D97-AF65-F5344CB8AC3E}">
        <p14:creationId xmlns:p14="http://schemas.microsoft.com/office/powerpoint/2010/main" val="321924345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3903954"/>
          </a:xfrm>
          <a:prstGeom prst="rect">
            <a:avLst/>
          </a:prstGeom>
        </p:spPr>
        <p:txBody>
          <a:bodyPr wrap="square">
            <a:spAutoFit/>
          </a:bodyPr>
          <a:lstStyle/>
          <a:p>
            <a:pPr marL="158115" indent="450215" algn="just">
              <a:lnSpc>
                <a:spcPct val="150000"/>
              </a:lnSpc>
            </a:pPr>
            <a:r>
              <a:rPr lang="ru-RU" sz="2400" b="1" dirty="0">
                <a:solidFill>
                  <a:srgbClr val="FF0000"/>
                </a:solidFill>
                <a:latin typeface="Times New Roman" panose="02020603050405020304" pitchFamily="18" charset="0"/>
                <a:cs typeface="Times New Roman" panose="02020603050405020304" pitchFamily="18" charset="0"/>
              </a:rPr>
              <a:t>Анализом безубыточности </a:t>
            </a:r>
            <a:r>
              <a:rPr lang="ru-RU" sz="2400" b="1" dirty="0">
                <a:solidFill>
                  <a:srgbClr val="002060"/>
                </a:solidFill>
                <a:latin typeface="Times New Roman" panose="02020603050405020304" pitchFamily="18" charset="0"/>
                <a:cs typeface="Times New Roman" panose="02020603050405020304" pitchFamily="18" charset="0"/>
              </a:rPr>
              <a:t>называется исследование взаимосвязи объема производства, себестоимости и прибыли при изменении этих показателей в процессе производства. Цель его – выявление сбалансированного соотношения между издержками, объемом производства и прибылями; в конечном счете – нахождение объема реализации, необходимого для возмещения издержек.</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828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6673943"/>
          </a:xfrm>
          <a:prstGeom prst="rect">
            <a:avLst/>
          </a:prstGeom>
        </p:spPr>
        <p:txBody>
          <a:bodyPr wrap="square">
            <a:spAutoFit/>
          </a:bodyPr>
          <a:lstStyle/>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Проведение анализа безубыточности представляет собой моделирование реального процесса и базируется на следующих исходных предпосылках:</a:t>
            </a:r>
          </a:p>
          <a:p>
            <a:pPr marL="158115" lvl="0" indent="450215" algn="just">
              <a:lnSpc>
                <a:spcPct val="150000"/>
              </a:lnSpc>
            </a:pPr>
            <a:r>
              <a:rPr lang="en-US" sz="2200" b="1" dirty="0">
                <a:solidFill>
                  <a:srgbClr val="002060"/>
                </a:solidFill>
                <a:latin typeface="Times New Roman" panose="02020603050405020304" pitchFamily="18" charset="0"/>
                <a:cs typeface="Times New Roman" panose="02020603050405020304" pitchFamily="18" charset="0"/>
              </a:rPr>
              <a:t>1</a:t>
            </a:r>
            <a:r>
              <a:rPr lang="ru-RU" sz="2200" b="1" dirty="0">
                <a:solidFill>
                  <a:srgbClr val="002060"/>
                </a:solidFill>
                <a:latin typeface="Times New Roman" panose="02020603050405020304" pitchFamily="18" charset="0"/>
                <a:cs typeface="Times New Roman" panose="02020603050405020304" pitchFamily="18" charset="0"/>
              </a:rPr>
              <a:t>. неизменность цен реализации, с одной стороны, и цен на потребляемые производственные ресурсы – с другой;</a:t>
            </a:r>
          </a:p>
          <a:p>
            <a:pPr marL="158115" lvl="0"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2. разделение затрат предприятия на постоянные, которые остаются неизменными при незначительных изменениях объема производства, и переменные, изменение которых предполагается пропорциональным объему;</a:t>
            </a:r>
          </a:p>
          <a:p>
            <a:pPr marL="158115" lvl="0"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3. пропорциональность поступающей выручки и объема реализации;</a:t>
            </a:r>
          </a:p>
          <a:p>
            <a:pPr marL="158115" lvl="0"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4. существование единственной точки критического объема производства (что вытекает из вышеперечисленных условий);</a:t>
            </a:r>
          </a:p>
          <a:p>
            <a:pPr marL="158115" lvl="0"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5. равенство объема производства объему реализации;</a:t>
            </a:r>
          </a:p>
          <a:p>
            <a:pPr marL="158115" lvl="0"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6. постоянство ассортимента изделий в случае выпуска нескольких изделий.</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50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FC6FE2F-1832-4A74-8B34-B12A79CAAE42}"/>
              </a:ext>
            </a:extLst>
          </p:cNvPr>
          <p:cNvSpPr txBox="1">
            <a:spLocks/>
          </p:cNvSpPr>
          <p:nvPr/>
        </p:nvSpPr>
        <p:spPr>
          <a:xfrm>
            <a:off x="618979" y="333827"/>
            <a:ext cx="11015003" cy="7495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600" dirty="0">
                <a:solidFill>
                  <a:srgbClr val="C00000"/>
                </a:solidFill>
                <a:latin typeface="Times New Roman" panose="02020603050405020304" pitchFamily="18" charset="0"/>
                <a:cs typeface="Times New Roman" panose="02020603050405020304" pitchFamily="18" charset="0"/>
              </a:rPr>
              <a:t>Графический подход к анализу точки безубыточности</a:t>
            </a:r>
          </a:p>
        </p:txBody>
      </p:sp>
      <p:grpSp>
        <p:nvGrpSpPr>
          <p:cNvPr id="12" name="Group 2">
            <a:extLst>
              <a:ext uri="{FF2B5EF4-FFF2-40B4-BE49-F238E27FC236}">
                <a16:creationId xmlns:a16="http://schemas.microsoft.com/office/drawing/2014/main" id="{57FBC7CC-9EA5-4957-91A9-41B90F76EA23}"/>
              </a:ext>
            </a:extLst>
          </p:cNvPr>
          <p:cNvGrpSpPr>
            <a:grpSpLocks/>
          </p:cNvGrpSpPr>
          <p:nvPr/>
        </p:nvGrpSpPr>
        <p:grpSpPr bwMode="auto">
          <a:xfrm>
            <a:off x="2754504" y="1197903"/>
            <a:ext cx="8366125" cy="4914029"/>
            <a:chOff x="3389" y="5827"/>
            <a:chExt cx="6586" cy="4420"/>
          </a:xfrm>
        </p:grpSpPr>
        <p:sp>
          <p:nvSpPr>
            <p:cNvPr id="13" name="Text Box 3">
              <a:extLst>
                <a:ext uri="{FF2B5EF4-FFF2-40B4-BE49-F238E27FC236}">
                  <a16:creationId xmlns:a16="http://schemas.microsoft.com/office/drawing/2014/main" id="{C0A83116-A6EB-4B97-B7F6-C52D98E7BF45}"/>
                </a:ext>
              </a:extLst>
            </p:cNvPr>
            <p:cNvSpPr txBox="1">
              <a:spLocks noChangeArrowheads="1"/>
            </p:cNvSpPr>
            <p:nvPr/>
          </p:nvSpPr>
          <p:spPr bwMode="auto">
            <a:xfrm>
              <a:off x="8400" y="9033"/>
              <a:ext cx="1575" cy="244"/>
            </a:xfrm>
            <a:prstGeom prst="rect">
              <a:avLst/>
            </a:prstGeom>
            <a:solidFill>
              <a:srgbClr val="FFFFFF">
                <a:alpha val="0"/>
              </a:srgbClr>
            </a:solidFill>
            <a:ln w="9525">
              <a:noFill/>
              <a:miter lim="800000"/>
              <a:headEnd/>
              <a:tailEnd/>
            </a:ln>
          </p:spPr>
          <p:txBody>
            <a:bodyPr lIns="0" tIns="0" rIns="0" bIns="0"/>
            <a:lstStyle/>
            <a:p>
              <a:pPr algn="ctr"/>
              <a:r>
                <a:rPr lang="ru-RU" altLang="ru-RU" i="1" dirty="0">
                  <a:solidFill>
                    <a:srgbClr val="002060"/>
                  </a:solidFill>
                  <a:latin typeface="Times New Roman" panose="02020603050405020304" pitchFamily="18" charset="0"/>
                  <a:sym typeface="Symbol" panose="05050102010706020507" pitchFamily="18" charset="2"/>
                </a:rPr>
                <a:t>Постоянные расходы</a:t>
              </a:r>
              <a:endParaRPr lang="ru-RU" altLang="ru-RU" dirty="0">
                <a:solidFill>
                  <a:srgbClr val="002060"/>
                </a:solidFill>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19" name="Text Box 4">
                  <a:extLst>
                    <a:ext uri="{FF2B5EF4-FFF2-40B4-BE49-F238E27FC236}">
                      <a16:creationId xmlns:a16="http://schemas.microsoft.com/office/drawing/2014/main" id="{3B8837C3-47C6-41A8-804E-2EF127E103B4}"/>
                    </a:ext>
                  </a:extLst>
                </p:cNvPr>
                <p:cNvSpPr txBox="1">
                  <a:spLocks noChangeArrowheads="1"/>
                </p:cNvSpPr>
                <p:nvPr/>
              </p:nvSpPr>
              <p:spPr bwMode="auto">
                <a:xfrm>
                  <a:off x="5998" y="9905"/>
                  <a:ext cx="399" cy="342"/>
                </a:xfrm>
                <a:prstGeom prst="rect">
                  <a:avLst/>
                </a:prstGeom>
                <a:solidFill>
                  <a:srgbClr val="FFFFFF">
                    <a:alpha val="0"/>
                  </a:srgbClr>
                </a:solidFill>
                <a:ln w="9525">
                  <a:solidFill>
                    <a:srgbClr val="000000"/>
                  </a:solidFill>
                  <a:miter lim="800000"/>
                  <a:headEnd/>
                  <a:tailEnd/>
                </a:ln>
              </p:spPr>
              <p:txBody>
                <a:bodyPr lIns="0" tIns="0" rIns="0" bIns="0"/>
                <a:lstStyle/>
                <a:p>
                  <a:pPr algn="ctr"/>
                  <a14:m>
                    <m:oMathPara xmlns:m="http://schemas.openxmlformats.org/officeDocument/2006/math">
                      <m:oMathParaPr>
                        <m:jc m:val="centerGroup"/>
                      </m:oMathParaPr>
                      <m:oMath xmlns:m="http://schemas.openxmlformats.org/officeDocument/2006/math">
                        <m:r>
                          <a:rPr lang="ru-RU" sz="2400" i="1" smtClean="0">
                            <a:solidFill>
                              <a:srgbClr val="002060"/>
                            </a:solidFill>
                            <a:latin typeface="Cambria Math" panose="02040503050406030204" pitchFamily="18" charset="0"/>
                          </a:rPr>
                          <m:t>𝑄</m:t>
                        </m:r>
                        <m:r>
                          <a:rPr lang="ru-RU" sz="2400">
                            <a:solidFill>
                              <a:srgbClr val="002060"/>
                            </a:solidFill>
                            <a:latin typeface="Cambria Math" panose="02040503050406030204" pitchFamily="18" charset="0"/>
                          </a:rPr>
                          <m:t>′</m:t>
                        </m:r>
                      </m:oMath>
                    </m:oMathPara>
                  </a14:m>
                  <a:endParaRPr lang="ru-RU" altLang="ru-RU" sz="2400" dirty="0">
                    <a:solidFill>
                      <a:srgbClr val="002060"/>
                    </a:solidFill>
                    <a:latin typeface="Times New Roman" panose="02020603050405020304" pitchFamily="18" charset="0"/>
                    <a:cs typeface="Times New Roman" panose="02020603050405020304" pitchFamily="18" charset="0"/>
                  </a:endParaRPr>
                </a:p>
              </p:txBody>
            </p:sp>
          </mc:Choice>
          <mc:Fallback>
            <p:sp>
              <p:nvSpPr>
                <p:cNvPr id="19" name="Text Box 4">
                  <a:extLst>
                    <a:ext uri="{FF2B5EF4-FFF2-40B4-BE49-F238E27FC236}">
                      <a16:creationId xmlns:a16="http://schemas.microsoft.com/office/drawing/2014/main" id="{3B8837C3-47C6-41A8-804E-2EF127E103B4}"/>
                    </a:ext>
                  </a:extLst>
                </p:cNvPr>
                <p:cNvSpPr txBox="1">
                  <a:spLocks noRot="1" noChangeAspect="1" noMove="1" noResize="1" noEditPoints="1" noAdjustHandles="1" noChangeArrowheads="1" noChangeShapeType="1" noTextEdit="1"/>
                </p:cNvSpPr>
                <p:nvPr/>
              </p:nvSpPr>
              <p:spPr bwMode="auto">
                <a:xfrm>
                  <a:off x="5998" y="9905"/>
                  <a:ext cx="399" cy="342"/>
                </a:xfrm>
                <a:prstGeom prst="rect">
                  <a:avLst/>
                </a:prstGeom>
                <a:blipFill>
                  <a:blip r:embed="rId2"/>
                  <a:stretch>
                    <a:fillRect l="-11765" b="-23077"/>
                  </a:stretch>
                </a:blipFill>
                <a:ln w="9525">
                  <a:solidFill>
                    <a:srgbClr val="000000"/>
                  </a:solidFill>
                  <a:miter lim="800000"/>
                  <a:headEnd/>
                  <a:tailEnd/>
                </a:ln>
              </p:spPr>
              <p:txBody>
                <a:bodyPr/>
                <a:lstStyle/>
                <a:p>
                  <a:r>
                    <a:rPr lang="ru-RU">
                      <a:noFill/>
                    </a:rPr>
                    <a:t> </a:t>
                  </a:r>
                </a:p>
              </p:txBody>
            </p:sp>
          </mc:Fallback>
        </mc:AlternateContent>
        <p:sp>
          <p:nvSpPr>
            <p:cNvPr id="23" name="Text Box 5">
              <a:extLst>
                <a:ext uri="{FF2B5EF4-FFF2-40B4-BE49-F238E27FC236}">
                  <a16:creationId xmlns:a16="http://schemas.microsoft.com/office/drawing/2014/main" id="{1CA4A037-477F-4382-BB24-057A44B75D58}"/>
                </a:ext>
              </a:extLst>
            </p:cNvPr>
            <p:cNvSpPr txBox="1">
              <a:spLocks noChangeArrowheads="1"/>
            </p:cNvSpPr>
            <p:nvPr/>
          </p:nvSpPr>
          <p:spPr bwMode="auto">
            <a:xfrm>
              <a:off x="7644" y="9905"/>
              <a:ext cx="1207" cy="342"/>
            </a:xfrm>
            <a:prstGeom prst="rect">
              <a:avLst/>
            </a:prstGeom>
            <a:solidFill>
              <a:srgbClr val="FFFFFF">
                <a:alpha val="0"/>
              </a:srgbClr>
            </a:solidFill>
            <a:ln w="9525">
              <a:solidFill>
                <a:srgbClr val="000000"/>
              </a:solidFill>
              <a:miter lim="800000"/>
              <a:headEnd/>
              <a:tailEnd/>
            </a:ln>
          </p:spPr>
          <p:txBody>
            <a:bodyPr lIns="0" tIns="0" rIns="0" bIns="0"/>
            <a:lstStyle/>
            <a:p>
              <a:pPr algn="ctr"/>
              <a:r>
                <a:rPr lang="ru-RU" altLang="ru-RU" sz="2400" i="1" dirty="0">
                  <a:solidFill>
                    <a:srgbClr val="002060"/>
                  </a:solidFill>
                  <a:latin typeface="Times New Roman" panose="02020603050405020304" pitchFamily="18" charset="0"/>
                </a:rPr>
                <a:t>Объем</a:t>
              </a:r>
              <a:endParaRPr lang="ru-RU" altLang="ru-RU" sz="2400" dirty="0">
                <a:solidFill>
                  <a:srgbClr val="002060"/>
                </a:solidFill>
                <a:latin typeface="Times New Roman" panose="02020603050405020304" pitchFamily="18" charset="0"/>
              </a:endParaRPr>
            </a:p>
          </p:txBody>
        </p:sp>
        <p:sp>
          <p:nvSpPr>
            <p:cNvPr id="24" name="Text Box 6">
              <a:extLst>
                <a:ext uri="{FF2B5EF4-FFF2-40B4-BE49-F238E27FC236}">
                  <a16:creationId xmlns:a16="http://schemas.microsoft.com/office/drawing/2014/main" id="{A915580E-A43C-49A8-8555-22A04EDA0007}"/>
                </a:ext>
              </a:extLst>
            </p:cNvPr>
            <p:cNvSpPr txBox="1">
              <a:spLocks noChangeArrowheads="1"/>
            </p:cNvSpPr>
            <p:nvPr/>
          </p:nvSpPr>
          <p:spPr bwMode="auto">
            <a:xfrm>
              <a:off x="3389" y="5827"/>
              <a:ext cx="485" cy="2113"/>
            </a:xfrm>
            <a:prstGeom prst="rect">
              <a:avLst/>
            </a:prstGeom>
            <a:solidFill>
              <a:srgbClr val="FFFFFF">
                <a:alpha val="0"/>
              </a:srgbClr>
            </a:solidFill>
            <a:ln w="9525">
              <a:solidFill>
                <a:srgbClr val="000000"/>
              </a:solidFill>
              <a:miter lim="800000"/>
              <a:headEnd/>
              <a:tailEnd/>
            </a:ln>
          </p:spPr>
          <p:txBody>
            <a:bodyPr vert="vert270" lIns="0" tIns="0" rIns="0" bIns="0"/>
            <a:lstStyle/>
            <a:p>
              <a:pPr algn="ctr"/>
              <a:r>
                <a:rPr lang="ru-RU" altLang="ru-RU" sz="2000" i="1" dirty="0">
                  <a:solidFill>
                    <a:srgbClr val="002060"/>
                  </a:solidFill>
                  <a:latin typeface="Times New Roman" panose="02020603050405020304" pitchFamily="18" charset="0"/>
                </a:rPr>
                <a:t>Себестоимость </a:t>
              </a:r>
              <a:br>
                <a:rPr lang="ru-RU" altLang="ru-RU" sz="2000" i="1" dirty="0">
                  <a:solidFill>
                    <a:srgbClr val="002060"/>
                  </a:solidFill>
                  <a:latin typeface="Times New Roman" panose="02020603050405020304" pitchFamily="18" charset="0"/>
                </a:rPr>
              </a:br>
              <a:r>
                <a:rPr lang="ru-RU" altLang="ru-RU" sz="2000" i="1" dirty="0">
                  <a:solidFill>
                    <a:srgbClr val="002060"/>
                  </a:solidFill>
                  <a:latin typeface="Times New Roman" panose="02020603050405020304" pitchFamily="18" charset="0"/>
                </a:rPr>
                <a:t>и доход</a:t>
              </a:r>
              <a:endParaRPr lang="ru-RU" altLang="ru-RU" sz="2000" dirty="0">
                <a:solidFill>
                  <a:srgbClr val="002060"/>
                </a:solidFill>
                <a:latin typeface="Times New Roman" panose="02020603050405020304" pitchFamily="18" charset="0"/>
              </a:endParaRPr>
            </a:p>
          </p:txBody>
        </p:sp>
        <p:sp>
          <p:nvSpPr>
            <p:cNvPr id="25" name="Line 7">
              <a:extLst>
                <a:ext uri="{FF2B5EF4-FFF2-40B4-BE49-F238E27FC236}">
                  <a16:creationId xmlns:a16="http://schemas.microsoft.com/office/drawing/2014/main" id="{A2B4DAA8-2F09-463B-8FE0-68731D4B8BB9}"/>
                </a:ext>
              </a:extLst>
            </p:cNvPr>
            <p:cNvSpPr>
              <a:spLocks noChangeShapeType="1"/>
            </p:cNvSpPr>
            <p:nvPr/>
          </p:nvSpPr>
          <p:spPr bwMode="auto">
            <a:xfrm>
              <a:off x="3996" y="6770"/>
              <a:ext cx="0" cy="3021"/>
            </a:xfrm>
            <a:prstGeom prst="line">
              <a:avLst/>
            </a:prstGeom>
            <a:noFill/>
            <a:ln w="19050">
              <a:solidFill>
                <a:srgbClr val="002060"/>
              </a:solidFill>
              <a:round/>
              <a:headEnd type="stealth" w="sm" len="lg"/>
              <a:tailEnd/>
            </a:ln>
            <a:extLst>
              <a:ext uri="{909E8E84-426E-40DD-AFC4-6F175D3DCCD1}">
                <a14:hiddenFill xmlns:a14="http://schemas.microsoft.com/office/drawing/2010/main">
                  <a:noFill/>
                </a14:hiddenFill>
              </a:ext>
            </a:extLst>
          </p:spPr>
          <p:txBody>
            <a:bodyPr/>
            <a:lstStyle/>
            <a:p>
              <a:endParaRPr lang="ru-RU"/>
            </a:p>
          </p:txBody>
        </p:sp>
        <p:sp>
          <p:nvSpPr>
            <p:cNvPr id="26" name="Line 8">
              <a:extLst>
                <a:ext uri="{FF2B5EF4-FFF2-40B4-BE49-F238E27FC236}">
                  <a16:creationId xmlns:a16="http://schemas.microsoft.com/office/drawing/2014/main" id="{9220959B-38CE-4710-B4D3-2BE7B0DDD7BF}"/>
                </a:ext>
              </a:extLst>
            </p:cNvPr>
            <p:cNvSpPr>
              <a:spLocks noChangeShapeType="1"/>
            </p:cNvSpPr>
            <p:nvPr/>
          </p:nvSpPr>
          <p:spPr bwMode="auto">
            <a:xfrm>
              <a:off x="3996" y="9791"/>
              <a:ext cx="3933" cy="0"/>
            </a:xfrm>
            <a:prstGeom prst="line">
              <a:avLst/>
            </a:prstGeom>
            <a:noFill/>
            <a:ln w="19050">
              <a:solidFill>
                <a:srgbClr val="002060"/>
              </a:solidFill>
              <a:round/>
              <a:headEnd/>
              <a:tailEnd type="stealth" w="sm" len="lg"/>
            </a:ln>
            <a:extLst>
              <a:ext uri="{909E8E84-426E-40DD-AFC4-6F175D3DCCD1}">
                <a14:hiddenFill xmlns:a14="http://schemas.microsoft.com/office/drawing/2010/main">
                  <a:noFill/>
                </a14:hiddenFill>
              </a:ext>
            </a:extLst>
          </p:spPr>
          <p:txBody>
            <a:bodyPr/>
            <a:lstStyle/>
            <a:p>
              <a:endParaRPr lang="ru-RU" dirty="0"/>
            </a:p>
          </p:txBody>
        </p:sp>
        <p:sp>
          <p:nvSpPr>
            <p:cNvPr id="28" name="Line 10">
              <a:extLst>
                <a:ext uri="{FF2B5EF4-FFF2-40B4-BE49-F238E27FC236}">
                  <a16:creationId xmlns:a16="http://schemas.microsoft.com/office/drawing/2014/main" id="{24E31A3A-5244-4D45-B78F-DDADD879F6E9}"/>
                </a:ext>
              </a:extLst>
            </p:cNvPr>
            <p:cNvSpPr>
              <a:spLocks noChangeShapeType="1"/>
            </p:cNvSpPr>
            <p:nvPr/>
          </p:nvSpPr>
          <p:spPr bwMode="auto">
            <a:xfrm flipH="1">
              <a:off x="3996" y="8963"/>
              <a:ext cx="4047" cy="45"/>
            </a:xfrm>
            <a:prstGeom prst="line">
              <a:avLst/>
            </a:prstGeom>
            <a:noFill/>
            <a:ln w="12700">
              <a:solidFill>
                <a:srgbClr val="00206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sp>
          <p:nvSpPr>
            <p:cNvPr id="29" name="Line 11">
              <a:extLst>
                <a:ext uri="{FF2B5EF4-FFF2-40B4-BE49-F238E27FC236}">
                  <a16:creationId xmlns:a16="http://schemas.microsoft.com/office/drawing/2014/main" id="{DAB09BD0-D0BD-4D3E-932A-5C54B82A4F59}"/>
                </a:ext>
              </a:extLst>
            </p:cNvPr>
            <p:cNvSpPr>
              <a:spLocks noChangeShapeType="1"/>
            </p:cNvSpPr>
            <p:nvPr/>
          </p:nvSpPr>
          <p:spPr bwMode="auto">
            <a:xfrm flipH="1">
              <a:off x="6198" y="8182"/>
              <a:ext cx="0" cy="1615"/>
            </a:xfrm>
            <a:prstGeom prst="line">
              <a:avLst/>
            </a:prstGeom>
            <a:noFill/>
            <a:ln w="12700">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grpSp>
      <p:cxnSp>
        <p:nvCxnSpPr>
          <p:cNvPr id="3" name="Прямая соединительная линия 2">
            <a:extLst>
              <a:ext uri="{FF2B5EF4-FFF2-40B4-BE49-F238E27FC236}">
                <a16:creationId xmlns:a16="http://schemas.microsoft.com/office/drawing/2014/main" id="{34A0DF2E-6F93-46AA-8959-20E508FBB921}"/>
              </a:ext>
            </a:extLst>
          </p:cNvPr>
          <p:cNvCxnSpPr>
            <a:stCxn id="26" idx="0"/>
          </p:cNvCxnSpPr>
          <p:nvPr/>
        </p:nvCxnSpPr>
        <p:spPr>
          <a:xfrm flipV="1">
            <a:off x="3525570" y="2246303"/>
            <a:ext cx="5140861" cy="3358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a:extLst>
              <a:ext uri="{FF2B5EF4-FFF2-40B4-BE49-F238E27FC236}">
                <a16:creationId xmlns:a16="http://schemas.microsoft.com/office/drawing/2014/main" id="{28522C30-0ABD-4BC4-BD72-2055452BD9CF}"/>
              </a:ext>
            </a:extLst>
          </p:cNvPr>
          <p:cNvCxnSpPr>
            <a:stCxn id="28" idx="1"/>
          </p:cNvCxnSpPr>
          <p:nvPr/>
        </p:nvCxnSpPr>
        <p:spPr>
          <a:xfrm flipV="1">
            <a:off x="3525570" y="2995902"/>
            <a:ext cx="5140859" cy="1738545"/>
          </a:xfrm>
          <a:prstGeom prst="line">
            <a:avLst/>
          </a:prstGeom>
        </p:spPr>
        <p:style>
          <a:lnRef idx="1">
            <a:schemeClr val="accent1"/>
          </a:lnRef>
          <a:fillRef idx="0">
            <a:schemeClr val="accent1"/>
          </a:fillRef>
          <a:effectRef idx="0">
            <a:schemeClr val="accent1"/>
          </a:effectRef>
          <a:fontRef idx="minor">
            <a:schemeClr val="tx1"/>
          </a:fontRef>
        </p:style>
      </p:cxnSp>
      <p:sp>
        <p:nvSpPr>
          <p:cNvPr id="30" name="Line 11">
            <a:extLst>
              <a:ext uri="{FF2B5EF4-FFF2-40B4-BE49-F238E27FC236}">
                <a16:creationId xmlns:a16="http://schemas.microsoft.com/office/drawing/2014/main" id="{2B5CC246-8606-468A-9211-D5042669DB33}"/>
              </a:ext>
            </a:extLst>
          </p:cNvPr>
          <p:cNvSpPr>
            <a:spLocks noChangeShapeType="1"/>
          </p:cNvSpPr>
          <p:nvPr/>
        </p:nvSpPr>
        <p:spPr bwMode="auto">
          <a:xfrm flipH="1">
            <a:off x="3525570" y="3784611"/>
            <a:ext cx="2736194" cy="0"/>
          </a:xfrm>
          <a:prstGeom prst="line">
            <a:avLst/>
          </a:prstGeom>
          <a:noFill/>
          <a:ln w="12700">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ru-RU"/>
          </a:p>
        </p:txBody>
      </p:sp>
      <p:sp>
        <p:nvSpPr>
          <p:cNvPr id="9" name="Правая фигурная скобка 8">
            <a:extLst>
              <a:ext uri="{FF2B5EF4-FFF2-40B4-BE49-F238E27FC236}">
                <a16:creationId xmlns:a16="http://schemas.microsoft.com/office/drawing/2014/main" id="{47A95444-5906-495E-B25E-C8722A347B94}"/>
              </a:ext>
            </a:extLst>
          </p:cNvPr>
          <p:cNvSpPr/>
          <p:nvPr/>
        </p:nvSpPr>
        <p:spPr>
          <a:xfrm>
            <a:off x="8930640" y="4734446"/>
            <a:ext cx="189281" cy="7495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1" name="Правая фигурная скобка 30">
            <a:extLst>
              <a:ext uri="{FF2B5EF4-FFF2-40B4-BE49-F238E27FC236}">
                <a16:creationId xmlns:a16="http://schemas.microsoft.com/office/drawing/2014/main" id="{0ADC9764-95B7-4243-8B86-8E419387180C}"/>
              </a:ext>
            </a:extLst>
          </p:cNvPr>
          <p:cNvSpPr/>
          <p:nvPr/>
        </p:nvSpPr>
        <p:spPr>
          <a:xfrm>
            <a:off x="8926204" y="3816123"/>
            <a:ext cx="189281" cy="7495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Прямоугольник 9">
            <a:extLst>
              <a:ext uri="{FF2B5EF4-FFF2-40B4-BE49-F238E27FC236}">
                <a16:creationId xmlns:a16="http://schemas.microsoft.com/office/drawing/2014/main" id="{B6229FD4-0A64-4D94-8154-A599A3B001C9}"/>
              </a:ext>
            </a:extLst>
          </p:cNvPr>
          <p:cNvSpPr/>
          <p:nvPr/>
        </p:nvSpPr>
        <p:spPr>
          <a:xfrm>
            <a:off x="9339125" y="3879382"/>
            <a:ext cx="2275046" cy="369332"/>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Переменные расходы</a:t>
            </a:r>
            <a:endParaRPr lang="ru-RU" altLang="ru-RU" dirty="0">
              <a:solidFill>
                <a:srgbClr val="002060"/>
              </a:solidFill>
              <a:latin typeface="Times New Roman" panose="02020603050405020304" pitchFamily="18" charset="0"/>
            </a:endParaRPr>
          </a:p>
        </p:txBody>
      </p:sp>
      <p:sp>
        <p:nvSpPr>
          <p:cNvPr id="32" name="Прямоугольник 31">
            <a:extLst>
              <a:ext uri="{FF2B5EF4-FFF2-40B4-BE49-F238E27FC236}">
                <a16:creationId xmlns:a16="http://schemas.microsoft.com/office/drawing/2014/main" id="{DAC54344-26A0-4E58-9C1F-F91141A4F7F9}"/>
              </a:ext>
            </a:extLst>
          </p:cNvPr>
          <p:cNvSpPr/>
          <p:nvPr/>
        </p:nvSpPr>
        <p:spPr>
          <a:xfrm>
            <a:off x="8821411" y="2811858"/>
            <a:ext cx="1965090" cy="369332"/>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Полные издержки</a:t>
            </a:r>
            <a:endParaRPr lang="ru-RU" altLang="ru-RU" dirty="0">
              <a:solidFill>
                <a:srgbClr val="002060"/>
              </a:solidFill>
              <a:latin typeface="Times New Roman" panose="02020603050405020304" pitchFamily="18" charset="0"/>
            </a:endParaRPr>
          </a:p>
        </p:txBody>
      </p:sp>
      <p:sp>
        <p:nvSpPr>
          <p:cNvPr id="33" name="Прямоугольник 32">
            <a:extLst>
              <a:ext uri="{FF2B5EF4-FFF2-40B4-BE49-F238E27FC236}">
                <a16:creationId xmlns:a16="http://schemas.microsoft.com/office/drawing/2014/main" id="{E9EDC60B-95AA-4E43-AEB4-FAF04C41BEBC}"/>
              </a:ext>
            </a:extLst>
          </p:cNvPr>
          <p:cNvSpPr/>
          <p:nvPr/>
        </p:nvSpPr>
        <p:spPr>
          <a:xfrm>
            <a:off x="8586080" y="2001097"/>
            <a:ext cx="2213491" cy="369332"/>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Выручка от продаж</a:t>
            </a:r>
            <a:endParaRPr lang="ru-RU" altLang="ru-RU" dirty="0">
              <a:solidFill>
                <a:srgbClr val="002060"/>
              </a:solidFill>
              <a:latin typeface="Times New Roman" panose="02020603050405020304" pitchFamily="18" charset="0"/>
            </a:endParaRPr>
          </a:p>
        </p:txBody>
      </p:sp>
      <p:sp>
        <p:nvSpPr>
          <p:cNvPr id="34" name="Прямоугольник 33">
            <a:extLst>
              <a:ext uri="{FF2B5EF4-FFF2-40B4-BE49-F238E27FC236}">
                <a16:creationId xmlns:a16="http://schemas.microsoft.com/office/drawing/2014/main" id="{87C99FED-8C2A-4FDB-8B83-FC9D57FA326B}"/>
              </a:ext>
            </a:extLst>
          </p:cNvPr>
          <p:cNvSpPr/>
          <p:nvPr/>
        </p:nvSpPr>
        <p:spPr>
          <a:xfrm>
            <a:off x="6696577" y="2869390"/>
            <a:ext cx="1782540" cy="369332"/>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Область дохода</a:t>
            </a:r>
            <a:endParaRPr lang="ru-RU" altLang="ru-RU" dirty="0">
              <a:solidFill>
                <a:srgbClr val="002060"/>
              </a:solidFill>
              <a:latin typeface="Times New Roman" panose="02020603050405020304" pitchFamily="18" charset="0"/>
            </a:endParaRPr>
          </a:p>
        </p:txBody>
      </p:sp>
      <p:sp>
        <p:nvSpPr>
          <p:cNvPr id="35" name="Прямоугольник 34">
            <a:extLst>
              <a:ext uri="{FF2B5EF4-FFF2-40B4-BE49-F238E27FC236}">
                <a16:creationId xmlns:a16="http://schemas.microsoft.com/office/drawing/2014/main" id="{4F09D43A-E1EC-4340-B120-A132B61DC645}"/>
              </a:ext>
            </a:extLst>
          </p:cNvPr>
          <p:cNvSpPr/>
          <p:nvPr/>
        </p:nvSpPr>
        <p:spPr>
          <a:xfrm>
            <a:off x="2644566" y="4848846"/>
            <a:ext cx="1834413" cy="369332"/>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Область потерь</a:t>
            </a:r>
            <a:endParaRPr lang="ru-RU" altLang="ru-RU" dirty="0">
              <a:solidFill>
                <a:srgbClr val="002060"/>
              </a:solidFill>
              <a:latin typeface="Times New Roman" panose="02020603050405020304" pitchFamily="18" charset="0"/>
            </a:endParaRPr>
          </a:p>
        </p:txBody>
      </p:sp>
      <p:sp>
        <p:nvSpPr>
          <p:cNvPr id="36" name="Прямоугольник 35">
            <a:extLst>
              <a:ext uri="{FF2B5EF4-FFF2-40B4-BE49-F238E27FC236}">
                <a16:creationId xmlns:a16="http://schemas.microsoft.com/office/drawing/2014/main" id="{296A7420-7CC4-43BB-BC18-540A73F45498}"/>
              </a:ext>
            </a:extLst>
          </p:cNvPr>
          <p:cNvSpPr/>
          <p:nvPr/>
        </p:nvSpPr>
        <p:spPr>
          <a:xfrm>
            <a:off x="5806642" y="3663287"/>
            <a:ext cx="1863652" cy="646331"/>
          </a:xfrm>
          <a:prstGeom prst="rect">
            <a:avLst/>
          </a:prstGeom>
        </p:spPr>
        <p:txBody>
          <a:bodyPr wrap="none">
            <a:spAutoFit/>
          </a:bodyPr>
          <a:lstStyle/>
          <a:p>
            <a:pPr algn="ctr"/>
            <a:r>
              <a:rPr lang="ru-RU" altLang="ru-RU" i="1" dirty="0">
                <a:solidFill>
                  <a:srgbClr val="002060"/>
                </a:solidFill>
                <a:latin typeface="Times New Roman" panose="02020603050405020304" pitchFamily="18" charset="0"/>
                <a:sym typeface="Symbol" panose="05050102010706020507" pitchFamily="18" charset="2"/>
              </a:rPr>
              <a:t>Точка </a:t>
            </a:r>
            <a:br>
              <a:rPr lang="ru-RU" altLang="ru-RU" i="1" dirty="0">
                <a:solidFill>
                  <a:srgbClr val="002060"/>
                </a:solidFill>
                <a:latin typeface="Times New Roman" panose="02020603050405020304" pitchFamily="18" charset="0"/>
                <a:sym typeface="Symbol" panose="05050102010706020507" pitchFamily="18" charset="2"/>
              </a:rPr>
            </a:br>
            <a:r>
              <a:rPr lang="ru-RU" altLang="ru-RU" i="1" dirty="0">
                <a:solidFill>
                  <a:srgbClr val="002060"/>
                </a:solidFill>
                <a:latin typeface="Times New Roman" panose="02020603050405020304" pitchFamily="18" charset="0"/>
                <a:sym typeface="Symbol" panose="05050102010706020507" pitchFamily="18" charset="2"/>
              </a:rPr>
              <a:t>безубыточности</a:t>
            </a:r>
            <a:endParaRPr lang="ru-RU" altLang="ru-RU"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267702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4457952"/>
          </a:xfrm>
          <a:prstGeom prst="rect">
            <a:avLst/>
          </a:prstGeom>
        </p:spPr>
        <p:txBody>
          <a:bodyPr wrap="square">
            <a:spAutoFit/>
          </a:bodyPr>
          <a:lstStyle/>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Анализ безубыточности имеет и аналитическую форму. </a:t>
            </a:r>
          </a:p>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Аналитический подход предполагает выявление воздействия на прибыль изменений в объеме продаж (Q). Элементами, которые определяют соотношение между этими переменными, являются цена единицы продукции (Р), переменные затраты на единицу продукции (AVC) и постоянные затраты (FC).</a:t>
            </a:r>
          </a:p>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Общие затраты, равные сумме постоянных и переменных издержек, составляют величину </a:t>
            </a:r>
          </a:p>
        </p:txBody>
      </p:sp>
      <mc:AlternateContent xmlns:mc="http://schemas.openxmlformats.org/markup-compatibility/2006">
        <mc:Choice xmlns:a14="http://schemas.microsoft.com/office/drawing/2010/main" Requires="a14">
          <p:sp>
            <p:nvSpPr>
              <p:cNvPr id="10" name="Прямоугольник 9">
                <a:extLst>
                  <a:ext uri="{FF2B5EF4-FFF2-40B4-BE49-F238E27FC236}">
                    <a16:creationId xmlns:a16="http://schemas.microsoft.com/office/drawing/2014/main" id="{0D3C4DB1-36FA-42BD-92EA-99356871C513}"/>
                  </a:ext>
                </a:extLst>
              </p:cNvPr>
              <p:cNvSpPr/>
              <p:nvPr/>
            </p:nvSpPr>
            <p:spPr>
              <a:xfrm>
                <a:off x="5214701" y="4809644"/>
                <a:ext cx="2357697"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d>
                        <m:dPr>
                          <m:ctrlPr>
                            <a:rPr lang="ru-RU" sz="2400" b="1" smtClean="0">
                              <a:solidFill>
                                <a:srgbClr val="002060"/>
                              </a:solidFill>
                              <a:latin typeface="Times New Roman" panose="02020603050405020304" pitchFamily="18" charset="0"/>
                              <a:cs typeface="Times New Roman" panose="02020603050405020304" pitchFamily="18" charset="0"/>
                            </a:rPr>
                          </m:ctrlPr>
                        </m:dPr>
                        <m:e>
                          <m:r>
                            <a:rPr lang="ru-RU" sz="2400" b="1">
                              <a:solidFill>
                                <a:srgbClr val="002060"/>
                              </a:solidFill>
                              <a:latin typeface="Times New Roman" panose="02020603050405020304" pitchFamily="18" charset="0"/>
                              <a:cs typeface="Times New Roman" panose="02020603050405020304" pitchFamily="18" charset="0"/>
                            </a:rPr>
                            <m:t>𝐴𝑉𝐶</m:t>
                          </m:r>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𝑄</m:t>
                          </m:r>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𝐹𝐶</m:t>
                          </m:r>
                        </m:e>
                      </m:d>
                      <m:r>
                        <a:rPr lang="ru-RU" sz="2400" b="1" i="0" smtClean="0">
                          <a:solidFill>
                            <a:srgbClr val="002060"/>
                          </a:solidFill>
                          <a:latin typeface="Cambria Math" panose="02040503050406030204" pitchFamily="18" charset="0"/>
                          <a:cs typeface="Times New Roman" panose="02020603050405020304" pitchFamily="18" charset="0"/>
                        </a:rPr>
                        <m:t>.</m:t>
                      </m:r>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10" name="Прямоугольник 9">
                <a:extLst>
                  <a:ext uri="{FF2B5EF4-FFF2-40B4-BE49-F238E27FC236}">
                    <a16:creationId xmlns:a16="http://schemas.microsoft.com/office/drawing/2014/main" id="{0D3C4DB1-36FA-42BD-92EA-99356871C513}"/>
                  </a:ext>
                </a:extLst>
              </p:cNvPr>
              <p:cNvSpPr>
                <a:spLocks noRot="1" noChangeAspect="1" noMove="1" noResize="1" noEditPoints="1" noAdjustHandles="1" noChangeArrowheads="1" noChangeShapeType="1" noTextEdit="1"/>
              </p:cNvSpPr>
              <p:nvPr/>
            </p:nvSpPr>
            <p:spPr>
              <a:xfrm>
                <a:off x="5214701" y="4809644"/>
                <a:ext cx="2357697" cy="461665"/>
              </a:xfrm>
              <a:prstGeom prst="rect">
                <a:avLst/>
              </a:prstGeom>
              <a:blipFill>
                <a:blip r:embed="rId2"/>
                <a:stretch>
                  <a:fillRect b="-13158"/>
                </a:stretch>
              </a:blipFill>
            </p:spPr>
            <p:txBody>
              <a:bodyPr/>
              <a:lstStyle/>
              <a:p>
                <a:r>
                  <a:rPr lang="ru-RU">
                    <a:noFill/>
                  </a:rPr>
                  <a:t> </a:t>
                </a:r>
              </a:p>
            </p:txBody>
          </p:sp>
        </mc:Fallback>
      </mc:AlternateContent>
      <p:sp>
        <p:nvSpPr>
          <p:cNvPr id="16" name="Прямоугольник 15">
            <a:extLst>
              <a:ext uri="{FF2B5EF4-FFF2-40B4-BE49-F238E27FC236}">
                <a16:creationId xmlns:a16="http://schemas.microsoft.com/office/drawing/2014/main" id="{FAB7203E-6216-46E5-B8D6-67B0E4A89EC1}"/>
              </a:ext>
            </a:extLst>
          </p:cNvPr>
          <p:cNvSpPr/>
          <p:nvPr/>
        </p:nvSpPr>
        <p:spPr>
          <a:xfrm>
            <a:off x="592026" y="5438894"/>
            <a:ext cx="4363310" cy="579967"/>
          </a:xfrm>
          <a:prstGeom prst="rect">
            <a:avLst/>
          </a:prstGeom>
        </p:spPr>
        <p:txBody>
          <a:bodyPr wrap="none">
            <a:spAutoFit/>
          </a:bodyPr>
          <a:lstStyle/>
          <a:p>
            <a:pPr marL="158115" indent="450215"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Выручка равна величине</a:t>
            </a:r>
          </a:p>
        </p:txBody>
      </p:sp>
      <mc:AlternateContent xmlns:mc="http://schemas.openxmlformats.org/markup-compatibility/2006">
        <mc:Choice xmlns:a14="http://schemas.microsoft.com/office/drawing/2010/main" Requires="a14">
          <p:sp>
            <p:nvSpPr>
              <p:cNvPr id="17" name="Прямоугольник 16">
                <a:extLst>
                  <a:ext uri="{FF2B5EF4-FFF2-40B4-BE49-F238E27FC236}">
                    <a16:creationId xmlns:a16="http://schemas.microsoft.com/office/drawing/2014/main" id="{81D08E93-0A9F-4E32-808C-2512BE03FC01}"/>
                  </a:ext>
                </a:extLst>
              </p:cNvPr>
              <p:cNvSpPr/>
              <p:nvPr/>
            </p:nvSpPr>
            <p:spPr>
              <a:xfrm>
                <a:off x="5796407" y="6018861"/>
                <a:ext cx="900696"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400" b="1">
                          <a:solidFill>
                            <a:srgbClr val="002060"/>
                          </a:solidFill>
                          <a:latin typeface="Times New Roman" panose="02020603050405020304" pitchFamily="18" charset="0"/>
                          <a:cs typeface="Times New Roman" panose="02020603050405020304" pitchFamily="18" charset="0"/>
                        </a:rPr>
                        <m:t>𝑃</m:t>
                      </m:r>
                      <m:r>
                        <a:rPr lang="ru-RU" sz="2400" b="1">
                          <a:solidFill>
                            <a:srgbClr val="002060"/>
                          </a:solidFill>
                          <a:latin typeface="Times New Roman" panose="02020603050405020304" pitchFamily="18" charset="0"/>
                          <a:cs typeface="Times New Roman" panose="02020603050405020304" pitchFamily="18" charset="0"/>
                        </a:rPr>
                        <m:t>⋅</m:t>
                      </m:r>
                      <m:r>
                        <a:rPr lang="ru-RU" sz="2400" b="1">
                          <a:solidFill>
                            <a:srgbClr val="002060"/>
                          </a:solidFill>
                          <a:latin typeface="Times New Roman" panose="02020603050405020304" pitchFamily="18" charset="0"/>
                          <a:cs typeface="Times New Roman" panose="02020603050405020304" pitchFamily="18" charset="0"/>
                        </a:rPr>
                        <m:t>𝑄</m:t>
                      </m:r>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17" name="Прямоугольник 16">
                <a:extLst>
                  <a:ext uri="{FF2B5EF4-FFF2-40B4-BE49-F238E27FC236}">
                    <a16:creationId xmlns:a16="http://schemas.microsoft.com/office/drawing/2014/main" id="{81D08E93-0A9F-4E32-808C-2512BE03FC01}"/>
                  </a:ext>
                </a:extLst>
              </p:cNvPr>
              <p:cNvSpPr>
                <a:spLocks noRot="1" noChangeAspect="1" noMove="1" noResize="1" noEditPoints="1" noAdjustHandles="1" noChangeArrowheads="1" noChangeShapeType="1" noTextEdit="1"/>
              </p:cNvSpPr>
              <p:nvPr/>
            </p:nvSpPr>
            <p:spPr>
              <a:xfrm>
                <a:off x="5796407" y="6018861"/>
                <a:ext cx="900696" cy="461665"/>
              </a:xfrm>
              <a:prstGeom prst="rect">
                <a:avLst/>
              </a:prstGeom>
              <a:blipFill>
                <a:blip r:embed="rId3"/>
                <a:stretch>
                  <a:fillRect b="-14474"/>
                </a:stretch>
              </a:blipFill>
            </p:spPr>
            <p:txBody>
              <a:bodyPr/>
              <a:lstStyle/>
              <a:p>
                <a:r>
                  <a:rPr lang="ru-RU">
                    <a:noFill/>
                  </a:rPr>
                  <a:t> </a:t>
                </a:r>
              </a:p>
            </p:txBody>
          </p:sp>
        </mc:Fallback>
      </mc:AlternateContent>
    </p:spTree>
    <p:extLst>
      <p:ext uri="{BB962C8B-B14F-4D97-AF65-F5344CB8AC3E}">
        <p14:creationId xmlns:p14="http://schemas.microsoft.com/office/powerpoint/2010/main" val="3082560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2690865"/>
              </a:xfrm>
              <a:prstGeom prst="rect">
                <a:avLst/>
              </a:prstGeom>
            </p:spPr>
            <p:txBody>
              <a:bodyPr wrap="square">
                <a:spAutoFit/>
              </a:bodyPr>
              <a:lstStyle/>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В точке безубыточности </a:t>
                </a:r>
                <a14:m>
                  <m:oMath xmlns:m="http://schemas.openxmlformats.org/officeDocument/2006/math">
                    <m:r>
                      <a:rPr lang="ru-RU" sz="2400" i="1">
                        <a:latin typeface="Cambria Math" panose="02040503050406030204" pitchFamily="18" charset="0"/>
                      </a:rPr>
                      <m:t>𝑄</m:t>
                    </m:r>
                    <m:r>
                      <a:rPr lang="ru-RU" sz="2400">
                        <a:latin typeface="Cambria Math" panose="02040503050406030204" pitchFamily="18" charset="0"/>
                      </a:rPr>
                      <m:t>′</m:t>
                    </m:r>
                  </m:oMath>
                </a14:m>
                <a:r>
                  <a:rPr lang="ru-RU" sz="2200" b="1" dirty="0">
                    <a:solidFill>
                      <a:srgbClr val="002060"/>
                    </a:solidFill>
                    <a:latin typeface="Times New Roman" panose="02020603050405020304" pitchFamily="18" charset="0"/>
                    <a:cs typeface="Times New Roman" panose="02020603050405020304" pitchFamily="18" charset="0"/>
                  </a:rPr>
                  <a:t> соблюдается равенство общих затрат и выручки, т.е.:</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Тогда для безубыточный объем производства равен:</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4" name="Прямоугольник 3">
                <a:extLst>
                  <a:ext uri="{FF2B5EF4-FFF2-40B4-BE49-F238E27FC236}">
                    <a16:creationId xmlns:a16="http://schemas.microsoft.com/office/drawing/2014/main" id="{14814A65-08F5-4051-A003-0E46A7CA2FF7}"/>
                  </a:ext>
                </a:extLst>
              </p:cNvPr>
              <p:cNvSpPr>
                <a:spLocks noRot="1" noChangeAspect="1" noMove="1" noResize="1" noEditPoints="1" noAdjustHandles="1" noChangeArrowheads="1" noChangeShapeType="1" noTextEdit="1"/>
              </p:cNvSpPr>
              <p:nvPr/>
            </p:nvSpPr>
            <p:spPr>
              <a:xfrm>
                <a:off x="703385" y="351692"/>
                <a:ext cx="10902461" cy="2690865"/>
              </a:xfrm>
              <a:prstGeom prst="rect">
                <a:avLst/>
              </a:prstGeom>
              <a:blipFill>
                <a:blip r:embed="rId2"/>
                <a:stretch>
                  <a:fillRect r="-6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6" name="Прямоугольник 5">
                <a:extLst>
                  <a:ext uri="{FF2B5EF4-FFF2-40B4-BE49-F238E27FC236}">
                    <a16:creationId xmlns:a16="http://schemas.microsoft.com/office/drawing/2014/main" id="{A7CCCF23-004D-4901-AEBD-4966CECE2EDE}"/>
                  </a:ext>
                </a:extLst>
              </p:cNvPr>
              <p:cNvSpPr/>
              <p:nvPr/>
            </p:nvSpPr>
            <p:spPr>
              <a:xfrm>
                <a:off x="4867811" y="1461254"/>
                <a:ext cx="2964594" cy="43088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200" b="1">
                          <a:solidFill>
                            <a:srgbClr val="002060"/>
                          </a:solidFill>
                          <a:latin typeface="Times New Roman" panose="02020603050405020304" pitchFamily="18" charset="0"/>
                          <a:cs typeface="Times New Roman" panose="02020603050405020304" pitchFamily="18" charset="0"/>
                        </a:rPr>
                        <m:t>𝑃</m:t>
                      </m:r>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𝑄</m:t>
                      </m:r>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𝐴𝑉𝐶</m:t>
                      </m:r>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𝑄</m:t>
                      </m:r>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𝐹𝐶</m:t>
                      </m:r>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6" name="Прямоугольник 5">
                <a:extLst>
                  <a:ext uri="{FF2B5EF4-FFF2-40B4-BE49-F238E27FC236}">
                    <a16:creationId xmlns:a16="http://schemas.microsoft.com/office/drawing/2014/main" id="{A7CCCF23-004D-4901-AEBD-4966CECE2EDE}"/>
                  </a:ext>
                </a:extLst>
              </p:cNvPr>
              <p:cNvSpPr>
                <a:spLocks noRot="1" noChangeAspect="1" noMove="1" noResize="1" noEditPoints="1" noAdjustHandles="1" noChangeArrowheads="1" noChangeShapeType="1" noTextEdit="1"/>
              </p:cNvSpPr>
              <p:nvPr/>
            </p:nvSpPr>
            <p:spPr>
              <a:xfrm>
                <a:off x="4867811" y="1461254"/>
                <a:ext cx="2964594" cy="430887"/>
              </a:xfrm>
              <a:prstGeom prst="rect">
                <a:avLst/>
              </a:prstGeom>
              <a:blipFill>
                <a:blip r:embed="rId3"/>
                <a:stretch>
                  <a:fillRect b="-185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7" name="Прямоугольник 6">
                <a:extLst>
                  <a:ext uri="{FF2B5EF4-FFF2-40B4-BE49-F238E27FC236}">
                    <a16:creationId xmlns:a16="http://schemas.microsoft.com/office/drawing/2014/main" id="{905B8BF8-5D31-4EBD-95D7-E43F98EC9C90}"/>
                  </a:ext>
                </a:extLst>
              </p:cNvPr>
              <p:cNvSpPr/>
              <p:nvPr/>
            </p:nvSpPr>
            <p:spPr>
              <a:xfrm>
                <a:off x="5166134" y="3042557"/>
                <a:ext cx="1936749" cy="72834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200" b="1">
                          <a:solidFill>
                            <a:srgbClr val="002060"/>
                          </a:solidFill>
                          <a:latin typeface="Times New Roman" panose="02020603050405020304" pitchFamily="18" charset="0"/>
                          <a:cs typeface="Times New Roman" panose="02020603050405020304" pitchFamily="18" charset="0"/>
                        </a:rPr>
                        <m:t>𝑄</m:t>
                      </m:r>
                      <m:r>
                        <a:rPr lang="ru-RU" sz="2200" b="1">
                          <a:solidFill>
                            <a:srgbClr val="002060"/>
                          </a:solidFill>
                          <a:latin typeface="Times New Roman" panose="02020603050405020304" pitchFamily="18" charset="0"/>
                          <a:cs typeface="Times New Roman" panose="02020603050405020304" pitchFamily="18" charset="0"/>
                        </a:rPr>
                        <m:t>′=</m:t>
                      </m:r>
                      <m:f>
                        <m:fPr>
                          <m:ctrlPr>
                            <a:rPr lang="ru-RU" sz="2200" b="1">
                              <a:solidFill>
                                <a:srgbClr val="002060"/>
                              </a:solidFill>
                              <a:latin typeface="Times New Roman" panose="02020603050405020304" pitchFamily="18" charset="0"/>
                              <a:cs typeface="Times New Roman" panose="02020603050405020304" pitchFamily="18" charset="0"/>
                            </a:rPr>
                          </m:ctrlPr>
                        </m:fPr>
                        <m:num>
                          <m:r>
                            <a:rPr lang="ru-RU" sz="2200" b="1">
                              <a:solidFill>
                                <a:srgbClr val="002060"/>
                              </a:solidFill>
                              <a:latin typeface="Times New Roman" panose="02020603050405020304" pitchFamily="18" charset="0"/>
                              <a:cs typeface="Times New Roman" panose="02020603050405020304" pitchFamily="18" charset="0"/>
                            </a:rPr>
                            <m:t>𝐹𝐶</m:t>
                          </m:r>
                        </m:num>
                        <m:den>
                          <m:r>
                            <a:rPr lang="ru-RU" sz="2200" b="1">
                              <a:solidFill>
                                <a:srgbClr val="002060"/>
                              </a:solidFill>
                              <a:latin typeface="Times New Roman" panose="02020603050405020304" pitchFamily="18" charset="0"/>
                              <a:cs typeface="Times New Roman" panose="02020603050405020304" pitchFamily="18" charset="0"/>
                            </a:rPr>
                            <m:t>𝑃</m:t>
                          </m:r>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𝐴𝑉𝐶</m:t>
                          </m:r>
                        </m:den>
                      </m:f>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7" name="Прямоугольник 6">
                <a:extLst>
                  <a:ext uri="{FF2B5EF4-FFF2-40B4-BE49-F238E27FC236}">
                    <a16:creationId xmlns:a16="http://schemas.microsoft.com/office/drawing/2014/main" id="{905B8BF8-5D31-4EBD-95D7-E43F98EC9C90}"/>
                  </a:ext>
                </a:extLst>
              </p:cNvPr>
              <p:cNvSpPr>
                <a:spLocks noRot="1" noChangeAspect="1" noMove="1" noResize="1" noEditPoints="1" noAdjustHandles="1" noChangeArrowheads="1" noChangeShapeType="1" noTextEdit="1"/>
              </p:cNvSpPr>
              <p:nvPr/>
            </p:nvSpPr>
            <p:spPr>
              <a:xfrm>
                <a:off x="5166134" y="3042557"/>
                <a:ext cx="1936749" cy="728341"/>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4221181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4814A65-08F5-4051-A003-0E46A7CA2FF7}"/>
              </a:ext>
            </a:extLst>
          </p:cNvPr>
          <p:cNvSpPr/>
          <p:nvPr/>
        </p:nvSpPr>
        <p:spPr>
          <a:xfrm>
            <a:off x="703385" y="351692"/>
            <a:ext cx="10902461" cy="6267678"/>
          </a:xfrm>
          <a:prstGeom prst="rect">
            <a:avLst/>
          </a:prstGeom>
        </p:spPr>
        <p:txBody>
          <a:bodyPr wrap="square">
            <a:spAutoFit/>
          </a:bodyPr>
          <a:lstStyle/>
          <a:p>
            <a:pPr marL="158115" indent="450215" algn="just">
              <a:lnSpc>
                <a:spcPct val="130000"/>
              </a:lnSpc>
            </a:pPr>
            <a:r>
              <a:rPr lang="ru-RU" sz="2200" b="1" dirty="0">
                <a:solidFill>
                  <a:srgbClr val="FF0000"/>
                </a:solidFill>
                <a:latin typeface="Times New Roman" panose="02020603050405020304" pitchFamily="18" charset="0"/>
                <a:cs typeface="Times New Roman" panose="02020603050405020304" pitchFamily="18" charset="0"/>
              </a:rPr>
              <a:t>Анализ чувствительности.</a:t>
            </a:r>
          </a:p>
          <a:p>
            <a:pPr marL="158115" indent="450215" algn="just">
              <a:lnSpc>
                <a:spcPct val="130000"/>
              </a:lnSpc>
            </a:pPr>
            <a:r>
              <a:rPr lang="ru-RU" sz="2200" b="1" dirty="0">
                <a:solidFill>
                  <a:srgbClr val="002060"/>
                </a:solidFill>
                <a:latin typeface="Times New Roman" panose="02020603050405020304" pitchFamily="18" charset="0"/>
                <a:cs typeface="Times New Roman" panose="02020603050405020304" pitchFamily="18" charset="0"/>
              </a:rPr>
              <a:t>Пусть предприятие производит </a:t>
            </a:r>
            <a:r>
              <a:rPr lang="en-US" sz="2200" b="1" dirty="0">
                <a:solidFill>
                  <a:srgbClr val="002060"/>
                </a:solidFill>
                <a:latin typeface="Times New Roman" panose="02020603050405020304" pitchFamily="18" charset="0"/>
                <a:cs typeface="Times New Roman" panose="02020603050405020304" pitchFamily="18" charset="0"/>
              </a:rPr>
              <a:t>n </a:t>
            </a:r>
            <a:r>
              <a:rPr lang="ru-RU" sz="2200" b="1" dirty="0">
                <a:solidFill>
                  <a:srgbClr val="002060"/>
                </a:solidFill>
                <a:latin typeface="Times New Roman" panose="02020603050405020304" pitchFamily="18" charset="0"/>
                <a:cs typeface="Times New Roman" panose="02020603050405020304" pitchFamily="18" charset="0"/>
              </a:rPr>
              <a:t>продуктов. Известна структура ассортимента продукции, то есть доли выпуска каждого продукта в суммарном объеме реализации.</a:t>
            </a:r>
          </a:p>
          <a:p>
            <a:pPr marL="158115" indent="450215" algn="just">
              <a:lnSpc>
                <a:spcPct val="130000"/>
              </a:lnSpc>
            </a:pPr>
            <a:r>
              <a:rPr lang="ru-RU" sz="2200" b="1" dirty="0">
                <a:solidFill>
                  <a:srgbClr val="002060"/>
                </a:solidFill>
                <a:latin typeface="Times New Roman" panose="02020603050405020304" pitchFamily="18" charset="0"/>
                <a:cs typeface="Times New Roman" panose="02020603050405020304" pitchFamily="18" charset="0"/>
              </a:rPr>
              <a:t>Удельная прибыль (удельный маржинальный доход) </a:t>
            </a:r>
            <a:r>
              <a:rPr lang="en-US" sz="2200" b="1" dirty="0" err="1">
                <a:solidFill>
                  <a:srgbClr val="002060"/>
                </a:solidFill>
                <a:latin typeface="Times New Roman" panose="02020603050405020304" pitchFamily="18" charset="0"/>
                <a:cs typeface="Times New Roman" panose="02020603050405020304" pitchFamily="18" charset="0"/>
              </a:rPr>
              <a:t>i</a:t>
            </a:r>
            <a:r>
              <a:rPr lang="ru-RU" sz="2200" b="1" dirty="0">
                <a:solidFill>
                  <a:srgbClr val="002060"/>
                </a:solidFill>
                <a:latin typeface="Times New Roman" panose="02020603050405020304" pitchFamily="18" charset="0"/>
                <a:cs typeface="Times New Roman" panose="02020603050405020304" pitchFamily="18" charset="0"/>
              </a:rPr>
              <a:t>-го продукта определяется по следующей формуле</a:t>
            </a:r>
            <a:r>
              <a:rPr lang="ru-RU" dirty="0"/>
              <a:t>:</a:t>
            </a:r>
            <a:endParaRPr lang="ru-RU" sz="2400" dirty="0"/>
          </a:p>
          <a:p>
            <a:pPr marL="158115" indent="450215"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Суммарная удельная прибыль:</a:t>
            </a:r>
          </a:p>
          <a:p>
            <a:pPr marL="158115" indent="450215"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Суммарная точка безубыточности:</a:t>
            </a:r>
          </a:p>
          <a:p>
            <a:pPr marL="158115" indent="450215"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marL="158115" indent="450215"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Точка безубыточности i-</a:t>
            </a:r>
            <a:r>
              <a:rPr lang="ru-RU" sz="2200" b="1" dirty="0" err="1">
                <a:solidFill>
                  <a:srgbClr val="002060"/>
                </a:solidFill>
                <a:latin typeface="Times New Roman" panose="02020603050405020304" pitchFamily="18" charset="0"/>
                <a:cs typeface="Times New Roman" panose="02020603050405020304" pitchFamily="18" charset="0"/>
              </a:rPr>
              <a:t>го</a:t>
            </a:r>
            <a:r>
              <a:rPr lang="ru-RU" sz="2200" b="1" dirty="0">
                <a:solidFill>
                  <a:srgbClr val="002060"/>
                </a:solidFill>
                <a:latin typeface="Times New Roman" panose="02020603050405020304" pitchFamily="18" charset="0"/>
                <a:cs typeface="Times New Roman" panose="02020603050405020304" pitchFamily="18" charset="0"/>
              </a:rPr>
              <a:t> продукта:</a:t>
            </a:r>
          </a:p>
          <a:p>
            <a:pPr marL="158115" indent="450215"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B16D6094-5270-48F0-A15C-3397286F862C}"/>
                  </a:ext>
                </a:extLst>
              </p:cNvPr>
              <p:cNvSpPr/>
              <p:nvPr/>
            </p:nvSpPr>
            <p:spPr>
              <a:xfrm>
                <a:off x="5118658" y="3065455"/>
                <a:ext cx="2071914" cy="43088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200" b="1">
                          <a:solidFill>
                            <a:srgbClr val="002060"/>
                          </a:solidFill>
                          <a:latin typeface="Times New Roman" panose="02020603050405020304" pitchFamily="18" charset="0"/>
                          <a:cs typeface="Times New Roman" panose="02020603050405020304" pitchFamily="18" charset="0"/>
                        </a:rPr>
                        <m:t>УМ</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Д</m:t>
                          </m:r>
                        </m:e>
                        <m:sub>
                          <m:r>
                            <a:rPr lang="ru-RU" sz="2200" b="1">
                              <a:solidFill>
                                <a:srgbClr val="002060"/>
                              </a:solidFill>
                              <a:latin typeface="Times New Roman" panose="02020603050405020304" pitchFamily="18" charset="0"/>
                              <a:cs typeface="Times New Roman" panose="02020603050405020304" pitchFamily="18" charset="0"/>
                            </a:rPr>
                            <m:t>𝑖</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𝑝</m:t>
                          </m:r>
                        </m:e>
                        <m:sub>
                          <m:r>
                            <a:rPr lang="ru-RU" sz="2200" b="1">
                              <a:solidFill>
                                <a:srgbClr val="002060"/>
                              </a:solidFill>
                              <a:latin typeface="Times New Roman" panose="02020603050405020304" pitchFamily="18" charset="0"/>
                              <a:cs typeface="Times New Roman" panose="02020603050405020304" pitchFamily="18" charset="0"/>
                            </a:rPr>
                            <m:t>𝑖</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𝑧</m:t>
                          </m:r>
                        </m:e>
                        <m:sub>
                          <m:r>
                            <a:rPr lang="ru-RU" sz="2200" b="1">
                              <a:solidFill>
                                <a:srgbClr val="002060"/>
                              </a:solidFill>
                              <a:latin typeface="Times New Roman" panose="02020603050405020304" pitchFamily="18" charset="0"/>
                              <a:cs typeface="Times New Roman" panose="02020603050405020304" pitchFamily="18" charset="0"/>
                            </a:rPr>
                            <m:t>𝑖</m:t>
                          </m:r>
                        </m:sub>
                      </m:sSub>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B16D6094-5270-48F0-A15C-3397286F862C}"/>
                  </a:ext>
                </a:extLst>
              </p:cNvPr>
              <p:cNvSpPr>
                <a:spLocks noRot="1" noChangeAspect="1" noMove="1" noResize="1" noEditPoints="1" noAdjustHandles="1" noChangeArrowheads="1" noChangeShapeType="1" noTextEdit="1"/>
              </p:cNvSpPr>
              <p:nvPr/>
            </p:nvSpPr>
            <p:spPr>
              <a:xfrm>
                <a:off x="5118658" y="3065455"/>
                <a:ext cx="2071914" cy="430887"/>
              </a:xfrm>
              <a:prstGeom prst="rect">
                <a:avLst/>
              </a:prstGeom>
              <a:blipFill>
                <a:blip r:embed="rId2"/>
                <a:stretch>
                  <a:fillRect b="-11268"/>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3" name="Прямоугольник 2">
                <a:extLst>
                  <a:ext uri="{FF2B5EF4-FFF2-40B4-BE49-F238E27FC236}">
                    <a16:creationId xmlns:a16="http://schemas.microsoft.com/office/drawing/2014/main" id="{8A745331-EDF4-413E-B589-BA332398DE8E}"/>
                  </a:ext>
                </a:extLst>
              </p:cNvPr>
              <p:cNvSpPr/>
              <p:nvPr/>
            </p:nvSpPr>
            <p:spPr>
              <a:xfrm>
                <a:off x="5912980" y="3540613"/>
                <a:ext cx="3171189" cy="101149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nary>
                        <m:naryPr>
                          <m:chr m:val="∑"/>
                          <m:grow m:val="on"/>
                          <m:subHide m:val="on"/>
                          <m:supHide m:val="on"/>
                          <m:ctrlPr>
                            <a:rPr lang="ru-RU" sz="2200" b="1">
                              <a:solidFill>
                                <a:srgbClr val="002060"/>
                              </a:solidFill>
                              <a:latin typeface="Times New Roman" panose="02020603050405020304" pitchFamily="18" charset="0"/>
                              <a:cs typeface="Times New Roman" panose="02020603050405020304" pitchFamily="18" charset="0"/>
                            </a:rPr>
                          </m:ctrlPr>
                        </m:naryPr>
                        <m:sub/>
                        <m:sup/>
                        <m:e>
                          <m:r>
                            <a:rPr lang="ru-RU" sz="2200" b="1">
                              <a:solidFill>
                                <a:srgbClr val="002060"/>
                              </a:solidFill>
                              <a:latin typeface="Times New Roman" panose="02020603050405020304" pitchFamily="18" charset="0"/>
                              <a:cs typeface="Times New Roman" panose="02020603050405020304" pitchFamily="18" charset="0"/>
                            </a:rPr>
                            <m:t>УМД</m:t>
                          </m:r>
                        </m:e>
                      </m:nary>
                      <m:r>
                        <a:rPr lang="ru-RU" sz="2200" b="1">
                          <a:solidFill>
                            <a:srgbClr val="002060"/>
                          </a:solidFill>
                          <a:latin typeface="Times New Roman" panose="02020603050405020304" pitchFamily="18" charset="0"/>
                          <a:cs typeface="Times New Roman" panose="02020603050405020304" pitchFamily="18" charset="0"/>
                        </a:rPr>
                        <m:t>=</m:t>
                      </m:r>
                      <m:nary>
                        <m:naryPr>
                          <m:chr m:val="∑"/>
                          <m:limLoc m:val="undOvr"/>
                          <m:grow m:val="on"/>
                          <m:ctrlPr>
                            <a:rPr lang="ru-RU" sz="2200" b="1">
                              <a:solidFill>
                                <a:srgbClr val="002060"/>
                              </a:solidFill>
                              <a:latin typeface="Times New Roman" panose="02020603050405020304" pitchFamily="18" charset="0"/>
                              <a:cs typeface="Times New Roman" panose="02020603050405020304" pitchFamily="18" charset="0"/>
                            </a:rPr>
                          </m:ctrlPr>
                        </m:naryPr>
                        <m:sub>
                          <m:r>
                            <a:rPr lang="ru-RU" sz="2200" b="1">
                              <a:solidFill>
                                <a:srgbClr val="002060"/>
                              </a:solidFill>
                              <a:latin typeface="Times New Roman" panose="02020603050405020304" pitchFamily="18" charset="0"/>
                              <a:cs typeface="Times New Roman" panose="02020603050405020304" pitchFamily="18" charset="0"/>
                            </a:rPr>
                            <m:t>𝑖</m:t>
                          </m:r>
                          <m:r>
                            <a:rPr lang="ru-RU" sz="2200" b="1">
                              <a:solidFill>
                                <a:srgbClr val="002060"/>
                              </a:solidFill>
                              <a:latin typeface="Times New Roman" panose="02020603050405020304" pitchFamily="18" charset="0"/>
                              <a:cs typeface="Times New Roman" panose="02020603050405020304" pitchFamily="18" charset="0"/>
                            </a:rPr>
                            <m:t>=1</m:t>
                          </m:r>
                        </m:sub>
                        <m:sup>
                          <m:r>
                            <a:rPr lang="ru-RU" sz="2200" b="1">
                              <a:solidFill>
                                <a:srgbClr val="002060"/>
                              </a:solidFill>
                              <a:latin typeface="Times New Roman" panose="02020603050405020304" pitchFamily="18" charset="0"/>
                              <a:cs typeface="Times New Roman" panose="02020603050405020304" pitchFamily="18" charset="0"/>
                            </a:rPr>
                            <m:t>𝑛</m:t>
                          </m:r>
                        </m:sup>
                        <m:e>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𝑑</m:t>
                              </m:r>
                            </m:e>
                            <m:sub>
                              <m:r>
                                <a:rPr lang="ru-RU" sz="2200" b="1">
                                  <a:solidFill>
                                    <a:srgbClr val="002060"/>
                                  </a:solidFill>
                                  <a:latin typeface="Times New Roman" panose="02020603050405020304" pitchFamily="18" charset="0"/>
                                  <a:cs typeface="Times New Roman" panose="02020603050405020304" pitchFamily="18" charset="0"/>
                                </a:rPr>
                                <m:t>𝑖</m:t>
                              </m:r>
                            </m:sub>
                          </m:sSub>
                          <m:r>
                            <a:rPr lang="ru-RU" sz="2200" b="1">
                              <a:solidFill>
                                <a:srgbClr val="002060"/>
                              </a:solidFill>
                              <a:latin typeface="Times New Roman" panose="02020603050405020304" pitchFamily="18" charset="0"/>
                              <a:cs typeface="Times New Roman" panose="02020603050405020304" pitchFamily="18" charset="0"/>
                            </a:rPr>
                            <m:t>⋅УМ</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Д</m:t>
                              </m:r>
                            </m:e>
                            <m:sub>
                              <m:r>
                                <a:rPr lang="ru-RU" sz="2200" b="1">
                                  <a:solidFill>
                                    <a:srgbClr val="002060"/>
                                  </a:solidFill>
                                  <a:latin typeface="Times New Roman" panose="02020603050405020304" pitchFamily="18" charset="0"/>
                                  <a:cs typeface="Times New Roman" panose="02020603050405020304" pitchFamily="18" charset="0"/>
                                </a:rPr>
                                <m:t>𝑖</m:t>
                              </m:r>
                            </m:sub>
                          </m:sSub>
                        </m:e>
                      </m:nary>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3" name="Прямоугольник 2">
                <a:extLst>
                  <a:ext uri="{FF2B5EF4-FFF2-40B4-BE49-F238E27FC236}">
                    <a16:creationId xmlns:a16="http://schemas.microsoft.com/office/drawing/2014/main" id="{8A745331-EDF4-413E-B589-BA332398DE8E}"/>
                  </a:ext>
                </a:extLst>
              </p:cNvPr>
              <p:cNvSpPr>
                <a:spLocks noRot="1" noChangeAspect="1" noMove="1" noResize="1" noEditPoints="1" noAdjustHandles="1" noChangeArrowheads="1" noChangeShapeType="1" noTextEdit="1"/>
              </p:cNvSpPr>
              <p:nvPr/>
            </p:nvSpPr>
            <p:spPr>
              <a:xfrm>
                <a:off x="5912980" y="3540613"/>
                <a:ext cx="3171189" cy="1011495"/>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5" name="Прямоугольник 4">
                <a:extLst>
                  <a:ext uri="{FF2B5EF4-FFF2-40B4-BE49-F238E27FC236}">
                    <a16:creationId xmlns:a16="http://schemas.microsoft.com/office/drawing/2014/main" id="{E1BBCC79-EB76-4DE0-ADBF-B05CA3DEF870}"/>
                  </a:ext>
                </a:extLst>
              </p:cNvPr>
              <p:cNvSpPr/>
              <p:nvPr/>
            </p:nvSpPr>
            <p:spPr>
              <a:xfrm>
                <a:off x="6096000" y="4801869"/>
                <a:ext cx="1716752" cy="78386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ru-RU" sz="2200" b="1">
                          <a:solidFill>
                            <a:srgbClr val="002060"/>
                          </a:solidFill>
                          <a:latin typeface="Times New Roman" panose="02020603050405020304" pitchFamily="18" charset="0"/>
                          <a:cs typeface="Times New Roman" panose="02020603050405020304" pitchFamily="18" charset="0"/>
                        </a:rPr>
                        <m:t>𝑄</m:t>
                      </m:r>
                      <m:r>
                        <a:rPr lang="ru-RU" sz="2200" b="1">
                          <a:solidFill>
                            <a:srgbClr val="002060"/>
                          </a:solidFill>
                          <a:latin typeface="Times New Roman" panose="02020603050405020304" pitchFamily="18" charset="0"/>
                          <a:cs typeface="Times New Roman" panose="02020603050405020304" pitchFamily="18" charset="0"/>
                        </a:rPr>
                        <m:t>′=</m:t>
                      </m:r>
                      <m:f>
                        <m:fPr>
                          <m:ctrlPr>
                            <a:rPr lang="ru-RU" sz="2200" b="1">
                              <a:solidFill>
                                <a:srgbClr val="002060"/>
                              </a:solidFill>
                              <a:latin typeface="Times New Roman" panose="02020603050405020304" pitchFamily="18" charset="0"/>
                              <a:cs typeface="Times New Roman" panose="02020603050405020304" pitchFamily="18" charset="0"/>
                            </a:rPr>
                          </m:ctrlPr>
                        </m:fPr>
                        <m:num>
                          <m:r>
                            <a:rPr lang="ru-RU" sz="2200" b="1">
                              <a:solidFill>
                                <a:srgbClr val="002060"/>
                              </a:solidFill>
                              <a:latin typeface="Times New Roman" panose="02020603050405020304" pitchFamily="18" charset="0"/>
                              <a:cs typeface="Times New Roman" panose="02020603050405020304" pitchFamily="18" charset="0"/>
                            </a:rPr>
                            <m:t>𝐹𝐶</m:t>
                          </m:r>
                        </m:num>
                        <m:den>
                          <m:nary>
                            <m:naryPr>
                              <m:chr m:val="∑"/>
                              <m:grow m:val="on"/>
                              <m:subHide m:val="on"/>
                              <m:supHide m:val="on"/>
                              <m:ctrlPr>
                                <a:rPr lang="ru-RU" sz="2200" b="1">
                                  <a:solidFill>
                                    <a:srgbClr val="002060"/>
                                  </a:solidFill>
                                  <a:latin typeface="Times New Roman" panose="02020603050405020304" pitchFamily="18" charset="0"/>
                                  <a:cs typeface="Times New Roman" panose="02020603050405020304" pitchFamily="18" charset="0"/>
                                </a:rPr>
                              </m:ctrlPr>
                            </m:naryPr>
                            <m:sub/>
                            <m:sup/>
                            <m:e>
                              <m:r>
                                <a:rPr lang="ru-RU" sz="2200" b="1">
                                  <a:solidFill>
                                    <a:srgbClr val="002060"/>
                                  </a:solidFill>
                                  <a:latin typeface="Times New Roman" panose="02020603050405020304" pitchFamily="18" charset="0"/>
                                  <a:cs typeface="Times New Roman" panose="02020603050405020304" pitchFamily="18" charset="0"/>
                                </a:rPr>
                                <m:t>УМД</m:t>
                              </m:r>
                            </m:e>
                          </m:nary>
                        </m:den>
                      </m:f>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5" name="Прямоугольник 4">
                <a:extLst>
                  <a:ext uri="{FF2B5EF4-FFF2-40B4-BE49-F238E27FC236}">
                    <a16:creationId xmlns:a16="http://schemas.microsoft.com/office/drawing/2014/main" id="{E1BBCC79-EB76-4DE0-ADBF-B05CA3DEF870}"/>
                  </a:ext>
                </a:extLst>
              </p:cNvPr>
              <p:cNvSpPr>
                <a:spLocks noRot="1" noChangeAspect="1" noMove="1" noResize="1" noEditPoints="1" noAdjustHandles="1" noChangeArrowheads="1" noChangeShapeType="1" noTextEdit="1"/>
              </p:cNvSpPr>
              <p:nvPr/>
            </p:nvSpPr>
            <p:spPr>
              <a:xfrm>
                <a:off x="6096000" y="4801869"/>
                <a:ext cx="1716752" cy="783869"/>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8" name="Прямоугольник 7">
                <a:extLst>
                  <a:ext uri="{FF2B5EF4-FFF2-40B4-BE49-F238E27FC236}">
                    <a16:creationId xmlns:a16="http://schemas.microsoft.com/office/drawing/2014/main" id="{29A1F1C2-C62E-4CD7-9599-1D3B332167CA}"/>
                  </a:ext>
                </a:extLst>
              </p:cNvPr>
              <p:cNvSpPr/>
              <p:nvPr/>
            </p:nvSpPr>
            <p:spPr>
              <a:xfrm>
                <a:off x="6096000" y="6210618"/>
                <a:ext cx="1675780" cy="43088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𝑄</m:t>
                          </m:r>
                        </m:e>
                        <m:sub>
                          <m:r>
                            <a:rPr lang="ru-RU" sz="2200" b="1">
                              <a:solidFill>
                                <a:srgbClr val="002060"/>
                              </a:solidFill>
                              <a:latin typeface="Times New Roman" panose="02020603050405020304" pitchFamily="18" charset="0"/>
                              <a:cs typeface="Times New Roman" panose="02020603050405020304" pitchFamily="18" charset="0"/>
                            </a:rPr>
                            <m:t>𝑖</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𝑑</m:t>
                          </m:r>
                        </m:e>
                        <m:sub>
                          <m:r>
                            <a:rPr lang="ru-RU" sz="2200" b="1">
                              <a:solidFill>
                                <a:srgbClr val="002060"/>
                              </a:solidFill>
                              <a:latin typeface="Times New Roman" panose="02020603050405020304" pitchFamily="18" charset="0"/>
                              <a:cs typeface="Times New Roman" panose="02020603050405020304" pitchFamily="18" charset="0"/>
                            </a:rPr>
                            <m:t>𝑖</m:t>
                          </m:r>
                        </m:sub>
                      </m:sSub>
                      <m:r>
                        <a:rPr lang="ru-RU" sz="2200" b="1">
                          <a:solidFill>
                            <a:srgbClr val="002060"/>
                          </a:solidFill>
                          <a:latin typeface="Times New Roman" panose="02020603050405020304" pitchFamily="18" charset="0"/>
                          <a:cs typeface="Times New Roman" panose="02020603050405020304" pitchFamily="18" charset="0"/>
                        </a:rPr>
                        <m:t>⋅</m:t>
                      </m:r>
                      <m:r>
                        <a:rPr lang="ru-RU" sz="2200" b="1">
                          <a:solidFill>
                            <a:srgbClr val="002060"/>
                          </a:solidFill>
                          <a:latin typeface="Times New Roman" panose="02020603050405020304" pitchFamily="18" charset="0"/>
                          <a:cs typeface="Times New Roman" panose="02020603050405020304" pitchFamily="18" charset="0"/>
                        </a:rPr>
                        <m:t>𝑄</m:t>
                      </m:r>
                      <m:r>
                        <a:rPr lang="ru-RU" sz="2200" b="1">
                          <a:solidFill>
                            <a:srgbClr val="002060"/>
                          </a:solidFill>
                          <a:latin typeface="Times New Roman" panose="02020603050405020304" pitchFamily="18" charset="0"/>
                          <a:cs typeface="Times New Roman" panose="02020603050405020304" pitchFamily="18" charset="0"/>
                        </a:rPr>
                        <m:t>′</m:t>
                      </m:r>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8" name="Прямоугольник 7">
                <a:extLst>
                  <a:ext uri="{FF2B5EF4-FFF2-40B4-BE49-F238E27FC236}">
                    <a16:creationId xmlns:a16="http://schemas.microsoft.com/office/drawing/2014/main" id="{29A1F1C2-C62E-4CD7-9599-1D3B332167CA}"/>
                  </a:ext>
                </a:extLst>
              </p:cNvPr>
              <p:cNvSpPr>
                <a:spLocks noRot="1" noChangeAspect="1" noMove="1" noResize="1" noEditPoints="1" noAdjustHandles="1" noChangeArrowheads="1" noChangeShapeType="1" noTextEdit="1"/>
              </p:cNvSpPr>
              <p:nvPr/>
            </p:nvSpPr>
            <p:spPr>
              <a:xfrm>
                <a:off x="6096000" y="6210618"/>
                <a:ext cx="1675780" cy="430887"/>
              </a:xfrm>
              <a:prstGeom prst="rect">
                <a:avLst/>
              </a:prstGeom>
              <a:blipFill>
                <a:blip r:embed="rId5"/>
                <a:stretch>
                  <a:fillRect b="-18571"/>
                </a:stretch>
              </a:blipFill>
            </p:spPr>
            <p:txBody>
              <a:bodyPr/>
              <a:lstStyle/>
              <a:p>
                <a:r>
                  <a:rPr lang="ru-RU">
                    <a:noFill/>
                  </a:rPr>
                  <a:t> </a:t>
                </a:r>
              </a:p>
            </p:txBody>
          </p:sp>
        </mc:Fallback>
      </mc:AlternateContent>
    </p:spTree>
    <p:extLst>
      <p:ext uri="{BB962C8B-B14F-4D97-AF65-F5344CB8AC3E}">
        <p14:creationId xmlns:p14="http://schemas.microsoft.com/office/powerpoint/2010/main" val="3518964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94B5F9A-E98A-4CD2-AD24-945007207FEC}"/>
              </a:ext>
            </a:extLst>
          </p:cNvPr>
          <p:cNvSpPr txBox="1">
            <a:spLocks/>
          </p:cNvSpPr>
          <p:nvPr/>
        </p:nvSpPr>
        <p:spPr>
          <a:xfrm>
            <a:off x="745588" y="608147"/>
            <a:ext cx="11015003" cy="7495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600" dirty="0">
                <a:solidFill>
                  <a:srgbClr val="C00000"/>
                </a:solidFill>
                <a:latin typeface="Times New Roman" panose="02020603050405020304" pitchFamily="18" charset="0"/>
                <a:cs typeface="Times New Roman" panose="02020603050405020304" pitchFamily="18" charset="0"/>
              </a:rPr>
              <a:t>4</a:t>
            </a:r>
            <a:r>
              <a:rPr lang="en-US" sz="3600" dirty="0">
                <a:solidFill>
                  <a:srgbClr val="C00000"/>
                </a:solidFill>
                <a:latin typeface="Times New Roman" panose="02020603050405020304" pitchFamily="18" charset="0"/>
                <a:cs typeface="Times New Roman" panose="02020603050405020304" pitchFamily="18" charset="0"/>
              </a:rPr>
              <a:t>.</a:t>
            </a:r>
            <a:r>
              <a:rPr lang="ru-RU" sz="3600" dirty="0">
                <a:solidFill>
                  <a:srgbClr val="C00000"/>
                </a:solidFill>
                <a:latin typeface="Times New Roman" panose="02020603050405020304" pitchFamily="18" charset="0"/>
                <a:cs typeface="Times New Roman" panose="02020603050405020304" pitchFamily="18" charset="0"/>
              </a:rPr>
              <a:t> Анализ сценариев</a:t>
            </a:r>
          </a:p>
        </p:txBody>
      </p:sp>
      <p:sp>
        <p:nvSpPr>
          <p:cNvPr id="5" name="Прямоугольник 4">
            <a:extLst>
              <a:ext uri="{FF2B5EF4-FFF2-40B4-BE49-F238E27FC236}">
                <a16:creationId xmlns:a16="http://schemas.microsoft.com/office/drawing/2014/main" id="{A83501C3-4B01-4727-BDFC-593CFB71087C}"/>
              </a:ext>
            </a:extLst>
          </p:cNvPr>
          <p:cNvSpPr/>
          <p:nvPr/>
        </p:nvSpPr>
        <p:spPr>
          <a:xfrm>
            <a:off x="588499" y="1174866"/>
            <a:ext cx="11015002" cy="5617692"/>
          </a:xfrm>
          <a:prstGeom prst="rect">
            <a:avLst/>
          </a:prstGeom>
        </p:spPr>
        <p:txBody>
          <a:bodyPr wrap="square">
            <a:spAutoFit/>
          </a:bodyPr>
          <a:lstStyle/>
          <a:p>
            <a:pPr indent="457200"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Анализ сценариев представляет собой развитие методики анализа чувствительности. В результате определяется воздействие одновременного изменения всех основных переменных проекта, характеризующих его денежные потоки, на критерии проектной эффективности. Важным преимуществом этого метода является тот факт, что отклонения параметров рассчитываются с учетом их взаимозависимостей.</a:t>
            </a:r>
          </a:p>
          <a:p>
            <a:pPr indent="457200"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Каждый из сценариев рассматривается как возможная непротиворечивая комбинация изменений множества параметров, определяющих результаты реализации проекта. Основным сценарием считается базовый набор значений всех факторов, учтенных в модели проекта, а также результаты, которые должны быть получены, если все учтенное будет таким, как предусмотрено.</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181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A83501C3-4B01-4727-BDFC-593CFB71087C}"/>
              </a:ext>
            </a:extLst>
          </p:cNvPr>
          <p:cNvSpPr/>
          <p:nvPr/>
        </p:nvSpPr>
        <p:spPr>
          <a:xfrm>
            <a:off x="588499" y="190128"/>
            <a:ext cx="11015002" cy="5617692"/>
          </a:xfrm>
          <a:prstGeom prst="rect">
            <a:avLst/>
          </a:prstGeom>
        </p:spPr>
        <p:txBody>
          <a:bodyPr wrap="square">
            <a:spAutoFit/>
          </a:bodyPr>
          <a:lstStyle/>
          <a:p>
            <a:pPr indent="457200"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Построение </a:t>
            </a:r>
            <a:r>
              <a:rPr lang="ru-RU" sz="2200" b="1" dirty="0">
                <a:solidFill>
                  <a:srgbClr val="FF0000"/>
                </a:solidFill>
                <a:latin typeface="Times New Roman" panose="02020603050405020304" pitchFamily="18" charset="0"/>
                <a:cs typeface="Times New Roman" panose="02020603050405020304" pitchFamily="18" charset="0"/>
              </a:rPr>
              <a:t>пессимистического сценария </a:t>
            </a:r>
            <a:r>
              <a:rPr lang="ru-RU" sz="2200" b="1" dirty="0">
                <a:solidFill>
                  <a:srgbClr val="002060"/>
                </a:solidFill>
                <a:latin typeface="Times New Roman" panose="02020603050405020304" pitchFamily="18" charset="0"/>
                <a:cs typeface="Times New Roman" panose="02020603050405020304" pitchFamily="18" charset="0"/>
              </a:rPr>
              <a:t>связано с ухудшением значений факторных переменных по сравнению с реалистическим сценарием. На основании полученных значений факторов рассчитываются значения критериев эффективности проекта (например, NPV или IRR). Полученные значения критериев эффективности сравниваются с их базисными значениями, формулируются необходимые рекомендации. В основе рекомендаций лежит обязательное условие: даже в оптимистическом варианте не допускается возможности дальнейшего рассмотрения проекта, если рассчитанное значение находится за пределами положительной эффективности проекта (например, NPV проекта отрицательно). Напротив, при пессимистическом сценарии получение положительного значения критерия эффективности позволяет говорить о приемлемости данного проекта.</a:t>
            </a:r>
          </a:p>
        </p:txBody>
      </p:sp>
    </p:spTree>
    <p:extLst>
      <p:ext uri="{BB962C8B-B14F-4D97-AF65-F5344CB8AC3E}">
        <p14:creationId xmlns:p14="http://schemas.microsoft.com/office/powerpoint/2010/main" val="2098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A83501C3-4B01-4727-BDFC-593CFB71087C}"/>
              </a:ext>
            </a:extLst>
          </p:cNvPr>
          <p:cNvSpPr/>
          <p:nvPr/>
        </p:nvSpPr>
        <p:spPr>
          <a:xfrm>
            <a:off x="588499" y="1188934"/>
            <a:ext cx="11015002" cy="2062872"/>
          </a:xfrm>
          <a:prstGeom prst="rect">
            <a:avLst/>
          </a:prstGeom>
        </p:spPr>
        <p:txBody>
          <a:bodyPr wrap="square">
            <a:spAutoFit/>
          </a:bodyPr>
          <a:lstStyle/>
          <a:p>
            <a:pPr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На основе возможных колебаний показателей эффективности проекта при различных сценариях его реализации определяются стандартное отклонение и коэффициент вариации, которые выражают степень проектного риска. Чем выше значение этих показателей, тем выше уровень проектного риска.</a:t>
            </a:r>
          </a:p>
        </p:txBody>
      </p:sp>
    </p:spTree>
    <p:extLst>
      <p:ext uri="{BB962C8B-B14F-4D97-AF65-F5344CB8AC3E}">
        <p14:creationId xmlns:p14="http://schemas.microsoft.com/office/powerpoint/2010/main" val="2981843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94B5F9A-E98A-4CD2-AD24-945007207FEC}"/>
              </a:ext>
            </a:extLst>
          </p:cNvPr>
          <p:cNvSpPr txBox="1">
            <a:spLocks/>
          </p:cNvSpPr>
          <p:nvPr/>
        </p:nvSpPr>
        <p:spPr>
          <a:xfrm>
            <a:off x="745588" y="608147"/>
            <a:ext cx="11015003" cy="7495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600" dirty="0">
                <a:solidFill>
                  <a:srgbClr val="C00000"/>
                </a:solidFill>
                <a:latin typeface="Times New Roman" panose="02020603050405020304" pitchFamily="18" charset="0"/>
                <a:cs typeface="Times New Roman" panose="02020603050405020304" pitchFamily="18" charset="0"/>
              </a:rPr>
              <a:t>5</a:t>
            </a:r>
            <a:r>
              <a:rPr lang="en-US" sz="3600" dirty="0">
                <a:solidFill>
                  <a:srgbClr val="C00000"/>
                </a:solidFill>
                <a:latin typeface="Times New Roman" panose="02020603050405020304" pitchFamily="18" charset="0"/>
                <a:cs typeface="Times New Roman" panose="02020603050405020304" pitchFamily="18" charset="0"/>
              </a:rPr>
              <a:t>.</a:t>
            </a:r>
            <a:r>
              <a:rPr lang="ru-RU" sz="3600" dirty="0">
                <a:solidFill>
                  <a:srgbClr val="C00000"/>
                </a:solidFill>
                <a:latin typeface="Times New Roman" panose="02020603050405020304" pitchFamily="18" charset="0"/>
                <a:cs typeface="Times New Roman" panose="02020603050405020304" pitchFamily="18" charset="0"/>
              </a:rPr>
              <a:t> Метод средневзвешенной стоимости капитала</a:t>
            </a:r>
          </a:p>
        </p:txBody>
      </p:sp>
      <p:sp>
        <p:nvSpPr>
          <p:cNvPr id="5" name="Прямоугольник 4">
            <a:extLst>
              <a:ext uri="{FF2B5EF4-FFF2-40B4-BE49-F238E27FC236}">
                <a16:creationId xmlns:a16="http://schemas.microsoft.com/office/drawing/2014/main" id="{A83501C3-4B01-4727-BDFC-593CFB71087C}"/>
              </a:ext>
            </a:extLst>
          </p:cNvPr>
          <p:cNvSpPr/>
          <p:nvPr/>
        </p:nvSpPr>
        <p:spPr>
          <a:xfrm>
            <a:off x="588499" y="1174866"/>
            <a:ext cx="11015002" cy="5109860"/>
          </a:xfrm>
          <a:prstGeom prst="rect">
            <a:avLst/>
          </a:prstGeom>
        </p:spPr>
        <p:txBody>
          <a:bodyPr wrap="square">
            <a:spAutoFit/>
          </a:bodyPr>
          <a:lstStyle/>
          <a:p>
            <a:pPr indent="457200"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Метод средневзвешенной стоимости капитала, WACC </a:t>
            </a:r>
            <a:r>
              <a:rPr lang="ru-RU" sz="2200" b="1" i="1" dirty="0">
                <a:solidFill>
                  <a:srgbClr val="002060"/>
                </a:solidFill>
                <a:latin typeface="Times New Roman" panose="02020603050405020304" pitchFamily="18" charset="0"/>
                <a:cs typeface="Times New Roman" panose="02020603050405020304" pitchFamily="18" charset="0"/>
              </a:rPr>
              <a:t>(</a:t>
            </a:r>
            <a:r>
              <a:rPr lang="ru-RU" sz="2200" b="1" i="1" dirty="0" err="1">
                <a:solidFill>
                  <a:srgbClr val="002060"/>
                </a:solidFill>
                <a:latin typeface="Times New Roman" panose="02020603050405020304" pitchFamily="18" charset="0"/>
                <a:cs typeface="Times New Roman" panose="02020603050405020304" pitchFamily="18" charset="0"/>
              </a:rPr>
              <a:t>Weighted</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i="1" dirty="0" err="1">
                <a:solidFill>
                  <a:srgbClr val="002060"/>
                </a:solidFill>
                <a:latin typeface="Times New Roman" panose="02020603050405020304" pitchFamily="18" charset="0"/>
                <a:cs typeface="Times New Roman" panose="02020603050405020304" pitchFamily="18" charset="0"/>
              </a:rPr>
              <a:t>Average</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i="1" dirty="0" err="1">
                <a:solidFill>
                  <a:srgbClr val="002060"/>
                </a:solidFill>
                <a:latin typeface="Times New Roman" panose="02020603050405020304" pitchFamily="18" charset="0"/>
                <a:cs typeface="Times New Roman" panose="02020603050405020304" pitchFamily="18" charset="0"/>
              </a:rPr>
              <a:t>Cost</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i="1" dirty="0" err="1">
                <a:solidFill>
                  <a:srgbClr val="002060"/>
                </a:solidFill>
                <a:latin typeface="Times New Roman" panose="02020603050405020304" pitchFamily="18" charset="0"/>
                <a:cs typeface="Times New Roman" panose="02020603050405020304" pitchFamily="18" charset="0"/>
              </a:rPr>
              <a:t>of</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i="1" dirty="0" err="1">
                <a:solidFill>
                  <a:srgbClr val="002060"/>
                </a:solidFill>
                <a:latin typeface="Times New Roman" panose="02020603050405020304" pitchFamily="18" charset="0"/>
                <a:cs typeface="Times New Roman" panose="02020603050405020304" pitchFamily="18" charset="0"/>
              </a:rPr>
              <a:t>Capital</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dirty="0">
                <a:solidFill>
                  <a:srgbClr val="002060"/>
                </a:solidFill>
                <a:latin typeface="Times New Roman" panose="02020603050405020304" pitchFamily="18" charset="0"/>
                <a:cs typeface="Times New Roman" panose="02020603050405020304" pitchFamily="18" charset="0"/>
              </a:rPr>
              <a:t>применяется, если необходимо установить ставку дисконта для денежного потока всего инвестированного капитала:</a:t>
            </a:r>
          </a:p>
          <a:p>
            <a:pPr indent="457200"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где </a:t>
            </a:r>
            <a:r>
              <a:rPr lang="en-US" sz="2200" b="1" i="1" dirty="0" err="1">
                <a:solidFill>
                  <a:srgbClr val="002060"/>
                </a:solidFill>
                <a:latin typeface="Times New Roman" panose="02020603050405020304" pitchFamily="18" charset="0"/>
                <a:cs typeface="Times New Roman" panose="02020603050405020304" pitchFamily="18" charset="0"/>
              </a:rPr>
              <a:t>Rc</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dirty="0">
                <a:solidFill>
                  <a:srgbClr val="002060"/>
                </a:solidFill>
                <a:latin typeface="Times New Roman" panose="02020603050405020304" pitchFamily="18" charset="0"/>
                <a:cs typeface="Times New Roman" panose="02020603050405020304" pitchFamily="18" charset="0"/>
              </a:rPr>
              <a:t>– стоимость собственного капитала;</a:t>
            </a:r>
          </a:p>
          <a:p>
            <a:pPr indent="457200" algn="just">
              <a:lnSpc>
                <a:spcPct val="150000"/>
              </a:lnSpc>
            </a:pPr>
            <a:r>
              <a:rPr lang="en-US" sz="2200" b="1" i="1" dirty="0">
                <a:solidFill>
                  <a:srgbClr val="002060"/>
                </a:solidFill>
                <a:latin typeface="Times New Roman" panose="02020603050405020304" pitchFamily="18" charset="0"/>
                <a:cs typeface="Times New Roman" panose="02020603050405020304" pitchFamily="18" charset="0"/>
              </a:rPr>
              <a:t>R</a:t>
            </a:r>
            <a:r>
              <a:rPr lang="ru-RU" sz="2200" b="1" i="1" dirty="0">
                <a:solidFill>
                  <a:srgbClr val="002060"/>
                </a:solidFill>
                <a:latin typeface="Times New Roman" panose="02020603050405020304" pitchFamily="18" charset="0"/>
                <a:cs typeface="Times New Roman" panose="02020603050405020304" pitchFamily="18" charset="0"/>
              </a:rPr>
              <a:t>з</a:t>
            </a:r>
            <a:r>
              <a:rPr lang="ru-RU" sz="2200" b="1" dirty="0">
                <a:solidFill>
                  <a:srgbClr val="002060"/>
                </a:solidFill>
                <a:latin typeface="Times New Roman" panose="02020603050405020304" pitchFamily="18" charset="0"/>
                <a:cs typeface="Times New Roman" panose="02020603050405020304" pitchFamily="18" charset="0"/>
              </a:rPr>
              <a:t> – стоимость заемного капитала;</a:t>
            </a:r>
          </a:p>
          <a:p>
            <a:pPr indent="457200" algn="just">
              <a:lnSpc>
                <a:spcPct val="150000"/>
              </a:lnSpc>
            </a:pPr>
            <a:r>
              <a:rPr lang="en-US" sz="2200" b="1" i="1" dirty="0" err="1">
                <a:solidFill>
                  <a:srgbClr val="002060"/>
                </a:solidFill>
                <a:latin typeface="Times New Roman" panose="02020603050405020304" pitchFamily="18" charset="0"/>
                <a:cs typeface="Times New Roman" panose="02020603050405020304" pitchFamily="18" charset="0"/>
              </a:rPr>
              <a:t>g</a:t>
            </a:r>
            <a:r>
              <a:rPr lang="en-US" b="1" i="1" dirty="0" err="1">
                <a:solidFill>
                  <a:srgbClr val="002060"/>
                </a:solidFill>
                <a:latin typeface="Times New Roman" panose="02020603050405020304" pitchFamily="18" charset="0"/>
                <a:cs typeface="Times New Roman" panose="02020603050405020304" pitchFamily="18" charset="0"/>
              </a:rPr>
              <a:t>c</a:t>
            </a:r>
            <a:r>
              <a:rPr lang="ru-RU" sz="2200" b="1" i="1" dirty="0">
                <a:solidFill>
                  <a:srgbClr val="002060"/>
                </a:solidFill>
                <a:latin typeface="Times New Roman" panose="02020603050405020304" pitchFamily="18" charset="0"/>
                <a:cs typeface="Times New Roman" panose="02020603050405020304" pitchFamily="18" charset="0"/>
              </a:rPr>
              <a:t>, </a:t>
            </a:r>
            <a:r>
              <a:rPr lang="en-US" sz="2200" b="1" i="1" dirty="0">
                <a:solidFill>
                  <a:srgbClr val="002060"/>
                </a:solidFill>
                <a:latin typeface="Times New Roman" panose="02020603050405020304" pitchFamily="18" charset="0"/>
                <a:cs typeface="Times New Roman" panose="02020603050405020304" pitchFamily="18" charset="0"/>
              </a:rPr>
              <a:t>g</a:t>
            </a:r>
            <a:r>
              <a:rPr lang="ru-RU" b="1" i="1" dirty="0">
                <a:solidFill>
                  <a:srgbClr val="002060"/>
                </a:solidFill>
                <a:latin typeface="Times New Roman" panose="02020603050405020304" pitchFamily="18" charset="0"/>
                <a:cs typeface="Times New Roman" panose="02020603050405020304" pitchFamily="18" charset="0"/>
              </a:rPr>
              <a:t>з</a:t>
            </a:r>
            <a:r>
              <a:rPr lang="ru-RU" sz="2200" b="1" i="1" dirty="0">
                <a:solidFill>
                  <a:srgbClr val="002060"/>
                </a:solidFill>
                <a:latin typeface="Times New Roman" panose="02020603050405020304" pitchFamily="18" charset="0"/>
                <a:cs typeface="Times New Roman" panose="02020603050405020304" pitchFamily="18" charset="0"/>
              </a:rPr>
              <a:t> </a:t>
            </a:r>
            <a:r>
              <a:rPr lang="ru-RU" sz="2200" b="1" dirty="0">
                <a:solidFill>
                  <a:srgbClr val="002060"/>
                </a:solidFill>
                <a:latin typeface="Times New Roman" panose="02020603050405020304" pitchFamily="18" charset="0"/>
                <a:cs typeface="Times New Roman" panose="02020603050405020304" pitchFamily="18" charset="0"/>
              </a:rPr>
              <a:t>– доли собственного и заемного капитала в общем капитале проекта.</a:t>
            </a:r>
          </a:p>
          <a:p>
            <a:pPr indent="457200"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endParaRPr lang="ru-RU" sz="2200" b="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68624053-79DC-4CEA-BB5A-BE73A364167D}"/>
                  </a:ext>
                </a:extLst>
              </p:cNvPr>
              <p:cNvSpPr/>
              <p:nvPr/>
            </p:nvSpPr>
            <p:spPr>
              <a:xfrm>
                <a:off x="4735884" y="2868406"/>
                <a:ext cx="3251018" cy="43088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𝑅</m:t>
                          </m:r>
                        </m:e>
                        <m:sub>
                          <m:r>
                            <a:rPr lang="ru-RU" sz="2200" b="1">
                              <a:solidFill>
                                <a:srgbClr val="002060"/>
                              </a:solidFill>
                              <a:latin typeface="Times New Roman" panose="02020603050405020304" pitchFamily="18" charset="0"/>
                              <a:cs typeface="Times New Roman" panose="02020603050405020304" pitchFamily="18" charset="0"/>
                            </a:rPr>
                            <m:t>𝑊𝐴𝐶𝐶</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𝑅</m:t>
                          </m:r>
                        </m:e>
                        <m:sub>
                          <m:r>
                            <a:rPr lang="ru-RU" sz="2200" b="1">
                              <a:solidFill>
                                <a:srgbClr val="002060"/>
                              </a:solidFill>
                              <a:latin typeface="Times New Roman" panose="02020603050405020304" pitchFamily="18" charset="0"/>
                              <a:cs typeface="Times New Roman" panose="02020603050405020304" pitchFamily="18" charset="0"/>
                            </a:rPr>
                            <m:t>𝑐</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𝑔</m:t>
                          </m:r>
                        </m:e>
                        <m:sub>
                          <m:r>
                            <a:rPr lang="ru-RU" sz="2200" b="1">
                              <a:solidFill>
                                <a:srgbClr val="002060"/>
                              </a:solidFill>
                              <a:latin typeface="Times New Roman" panose="02020603050405020304" pitchFamily="18" charset="0"/>
                              <a:cs typeface="Times New Roman" panose="02020603050405020304" pitchFamily="18" charset="0"/>
                            </a:rPr>
                            <m:t>𝑐</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𝑅</m:t>
                          </m:r>
                        </m:e>
                        <m:sub>
                          <m:r>
                            <a:rPr lang="ru-RU" sz="2200" b="1">
                              <a:solidFill>
                                <a:srgbClr val="002060"/>
                              </a:solidFill>
                              <a:latin typeface="Times New Roman" panose="02020603050405020304" pitchFamily="18" charset="0"/>
                              <a:cs typeface="Times New Roman" panose="02020603050405020304" pitchFamily="18" charset="0"/>
                            </a:rPr>
                            <m:t>з</m:t>
                          </m:r>
                        </m:sub>
                      </m:sSub>
                      <m:r>
                        <a:rPr lang="ru-RU" sz="2200" b="1">
                          <a:solidFill>
                            <a:srgbClr val="002060"/>
                          </a:solidFill>
                          <a:latin typeface="Times New Roman" panose="02020603050405020304" pitchFamily="18" charset="0"/>
                          <a:cs typeface="Times New Roman" panose="02020603050405020304" pitchFamily="18" charset="0"/>
                        </a:rPr>
                        <m:t>⋅</m:t>
                      </m:r>
                      <m:sSub>
                        <m:sSubPr>
                          <m:ctrlPr>
                            <a:rPr lang="ru-RU" sz="2200" b="1">
                              <a:solidFill>
                                <a:srgbClr val="002060"/>
                              </a:solidFill>
                              <a:latin typeface="Times New Roman" panose="02020603050405020304" pitchFamily="18" charset="0"/>
                              <a:cs typeface="Times New Roman" panose="02020603050405020304" pitchFamily="18" charset="0"/>
                            </a:rPr>
                          </m:ctrlPr>
                        </m:sSubPr>
                        <m:e>
                          <m:r>
                            <a:rPr lang="ru-RU" sz="2200" b="1">
                              <a:solidFill>
                                <a:srgbClr val="002060"/>
                              </a:solidFill>
                              <a:latin typeface="Times New Roman" panose="02020603050405020304" pitchFamily="18" charset="0"/>
                              <a:cs typeface="Times New Roman" panose="02020603050405020304" pitchFamily="18" charset="0"/>
                            </a:rPr>
                            <m:t>𝑔</m:t>
                          </m:r>
                        </m:e>
                        <m:sub>
                          <m:r>
                            <a:rPr lang="ru-RU" sz="2200" b="1">
                              <a:solidFill>
                                <a:srgbClr val="002060"/>
                              </a:solidFill>
                              <a:latin typeface="Times New Roman" panose="02020603050405020304" pitchFamily="18" charset="0"/>
                              <a:cs typeface="Times New Roman" panose="02020603050405020304" pitchFamily="18" charset="0"/>
                            </a:rPr>
                            <m:t>з</m:t>
                          </m:r>
                        </m:sub>
                      </m:sSub>
                    </m:oMath>
                  </m:oMathPara>
                </a14:m>
                <a:endParaRPr lang="ru-RU" sz="22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68624053-79DC-4CEA-BB5A-BE73A364167D}"/>
                  </a:ext>
                </a:extLst>
              </p:cNvPr>
              <p:cNvSpPr>
                <a:spLocks noRot="1" noChangeAspect="1" noMove="1" noResize="1" noEditPoints="1" noAdjustHandles="1" noChangeArrowheads="1" noChangeShapeType="1" noTextEdit="1"/>
              </p:cNvSpPr>
              <p:nvPr/>
            </p:nvSpPr>
            <p:spPr>
              <a:xfrm>
                <a:off x="4735884" y="2868406"/>
                <a:ext cx="3251018" cy="430887"/>
              </a:xfrm>
              <a:prstGeom prst="rect">
                <a:avLst/>
              </a:prstGeom>
              <a:blipFill>
                <a:blip r:embed="rId2"/>
                <a:stretch>
                  <a:fillRect b="-11429"/>
                </a:stretch>
              </a:blipFill>
            </p:spPr>
            <p:txBody>
              <a:bodyPr/>
              <a:lstStyle/>
              <a:p>
                <a:r>
                  <a:rPr lang="ru-RU">
                    <a:noFill/>
                  </a:rPr>
                  <a:t> </a:t>
                </a:r>
              </a:p>
            </p:txBody>
          </p:sp>
        </mc:Fallback>
      </mc:AlternateContent>
    </p:spTree>
    <p:extLst>
      <p:ext uri="{BB962C8B-B14F-4D97-AF65-F5344CB8AC3E}">
        <p14:creationId xmlns:p14="http://schemas.microsoft.com/office/powerpoint/2010/main" val="13829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8979" y="333827"/>
            <a:ext cx="11015003" cy="749599"/>
          </a:xfrm>
        </p:spPr>
        <p:txBody>
          <a:bodyPr>
            <a:normAutofit fontScale="90000"/>
          </a:bodyPr>
          <a:lstStyle/>
          <a:p>
            <a:r>
              <a:rPr lang="en-US" sz="3600" dirty="0">
                <a:solidFill>
                  <a:srgbClr val="C00000"/>
                </a:solidFill>
                <a:latin typeface="Times New Roman" panose="02020603050405020304" pitchFamily="18" charset="0"/>
                <a:cs typeface="Times New Roman" panose="02020603050405020304" pitchFamily="18" charset="0"/>
              </a:rPr>
              <a:t>1.</a:t>
            </a:r>
            <a:r>
              <a:rPr lang="ru-RU" sz="3600" dirty="0">
                <a:solidFill>
                  <a:srgbClr val="C00000"/>
                </a:solidFill>
                <a:latin typeface="Times New Roman" panose="02020603050405020304" pitchFamily="18" charset="0"/>
                <a:cs typeface="Times New Roman" panose="02020603050405020304" pitchFamily="18" charset="0"/>
              </a:rPr>
              <a:t> Абсолютные и относительные показатели оценки риска</a:t>
            </a:r>
          </a:p>
        </p:txBody>
      </p:sp>
      <p:sp>
        <p:nvSpPr>
          <p:cNvPr id="3" name="Прямоугольник 2">
            <a:extLst>
              <a:ext uri="{FF2B5EF4-FFF2-40B4-BE49-F238E27FC236}">
                <a16:creationId xmlns:a16="http://schemas.microsoft.com/office/drawing/2014/main" id="{27ECAD03-ECC0-451B-AE0A-D1E92B300CA8}"/>
              </a:ext>
            </a:extLst>
          </p:cNvPr>
          <p:cNvSpPr/>
          <p:nvPr/>
        </p:nvSpPr>
        <p:spPr>
          <a:xfrm>
            <a:off x="320040" y="1083426"/>
            <a:ext cx="11612880" cy="1938992"/>
          </a:xfrm>
          <a:prstGeom prst="rect">
            <a:avLst/>
          </a:prstGeom>
        </p:spPr>
        <p:txBody>
          <a:bodyPr wrap="square">
            <a:spAutoFit/>
          </a:bodyPr>
          <a:lstStyle/>
          <a:p>
            <a:pPr algn="just"/>
            <a:r>
              <a:rPr lang="ru-RU" sz="2400" b="1" dirty="0">
                <a:solidFill>
                  <a:srgbClr val="002060"/>
                </a:solidFill>
                <a:latin typeface="Times New Roman" panose="02020603050405020304" pitchFamily="18" charset="0"/>
                <a:cs typeface="Times New Roman" panose="02020603050405020304" pitchFamily="18" charset="0"/>
              </a:rPr>
              <a:t>	При определенности рассматриваемая группа показателей включает в себя абсолютные финансовые показатели, которые отражают наличие, размещение и использование финансовых ресурсов и дают возможность оценить риск последствий от неудовлетворительных результатов деятельности организации.</a:t>
            </a:r>
          </a:p>
          <a:p>
            <a:pPr algn="just"/>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5" name="Заголовок 3">
            <a:extLst>
              <a:ext uri="{FF2B5EF4-FFF2-40B4-BE49-F238E27FC236}">
                <a16:creationId xmlns:a16="http://schemas.microsoft.com/office/drawing/2014/main" id="{969E330A-55E6-4432-9810-AE3E13E572E2}"/>
              </a:ext>
            </a:extLst>
          </p:cNvPr>
          <p:cNvSpPr txBox="1">
            <a:spLocks/>
          </p:cNvSpPr>
          <p:nvPr/>
        </p:nvSpPr>
        <p:spPr>
          <a:xfrm>
            <a:off x="1052732" y="2647618"/>
            <a:ext cx="11015003" cy="7495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600" dirty="0">
                <a:solidFill>
                  <a:srgbClr val="C00000"/>
                </a:solidFill>
                <a:latin typeface="Times New Roman" panose="02020603050405020304" pitchFamily="18" charset="0"/>
                <a:cs typeface="Times New Roman" panose="02020603050405020304" pitchFamily="18" charset="0"/>
              </a:rPr>
              <a:t>Группы ликвидности текущих активов</a:t>
            </a:r>
          </a:p>
        </p:txBody>
      </p:sp>
      <p:sp>
        <p:nvSpPr>
          <p:cNvPr id="6" name="TextBox 5">
            <a:extLst>
              <a:ext uri="{FF2B5EF4-FFF2-40B4-BE49-F238E27FC236}">
                <a16:creationId xmlns:a16="http://schemas.microsoft.com/office/drawing/2014/main" id="{6CF5B701-37C4-4C92-9E7F-E9A5BA6C1398}"/>
              </a:ext>
            </a:extLst>
          </p:cNvPr>
          <p:cNvSpPr txBox="1"/>
          <p:nvPr/>
        </p:nvSpPr>
        <p:spPr>
          <a:xfrm>
            <a:off x="4278630" y="3310352"/>
            <a:ext cx="3634740" cy="461665"/>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Текущие активы</a:t>
            </a:r>
          </a:p>
        </p:txBody>
      </p:sp>
      <p:sp>
        <p:nvSpPr>
          <p:cNvPr id="7" name="TextBox 6">
            <a:extLst>
              <a:ext uri="{FF2B5EF4-FFF2-40B4-BE49-F238E27FC236}">
                <a16:creationId xmlns:a16="http://schemas.microsoft.com/office/drawing/2014/main" id="{0C896C7D-9EA9-4BF4-B23E-8329ACF14569}"/>
              </a:ext>
            </a:extLst>
          </p:cNvPr>
          <p:cNvSpPr txBox="1"/>
          <p:nvPr/>
        </p:nvSpPr>
        <p:spPr>
          <a:xfrm>
            <a:off x="137155" y="3955121"/>
            <a:ext cx="2906149" cy="461665"/>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Минимальный риск</a:t>
            </a:r>
          </a:p>
        </p:txBody>
      </p:sp>
      <p:sp>
        <p:nvSpPr>
          <p:cNvPr id="8" name="TextBox 7">
            <a:extLst>
              <a:ext uri="{FF2B5EF4-FFF2-40B4-BE49-F238E27FC236}">
                <a16:creationId xmlns:a16="http://schemas.microsoft.com/office/drawing/2014/main" id="{084DE397-5659-4487-9D3D-6D14249FF42F}"/>
              </a:ext>
            </a:extLst>
          </p:cNvPr>
          <p:cNvSpPr txBox="1"/>
          <p:nvPr/>
        </p:nvSpPr>
        <p:spPr>
          <a:xfrm>
            <a:off x="3165231" y="3952308"/>
            <a:ext cx="2954199" cy="461665"/>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Малый риск</a:t>
            </a:r>
          </a:p>
        </p:txBody>
      </p:sp>
      <p:sp>
        <p:nvSpPr>
          <p:cNvPr id="9" name="TextBox 8">
            <a:extLst>
              <a:ext uri="{FF2B5EF4-FFF2-40B4-BE49-F238E27FC236}">
                <a16:creationId xmlns:a16="http://schemas.microsoft.com/office/drawing/2014/main" id="{91B426CA-759B-422F-BA97-4F05066B5048}"/>
              </a:ext>
            </a:extLst>
          </p:cNvPr>
          <p:cNvSpPr txBox="1"/>
          <p:nvPr/>
        </p:nvSpPr>
        <p:spPr>
          <a:xfrm>
            <a:off x="6241356" y="3952308"/>
            <a:ext cx="2802992" cy="461665"/>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Средний риск</a:t>
            </a:r>
          </a:p>
        </p:txBody>
      </p:sp>
      <p:sp>
        <p:nvSpPr>
          <p:cNvPr id="10" name="TextBox 9">
            <a:extLst>
              <a:ext uri="{FF2B5EF4-FFF2-40B4-BE49-F238E27FC236}">
                <a16:creationId xmlns:a16="http://schemas.microsoft.com/office/drawing/2014/main" id="{15DB9004-9761-4053-ADD4-EDE66A9D7396}"/>
              </a:ext>
            </a:extLst>
          </p:cNvPr>
          <p:cNvSpPr txBox="1"/>
          <p:nvPr/>
        </p:nvSpPr>
        <p:spPr>
          <a:xfrm>
            <a:off x="9166274" y="3952308"/>
            <a:ext cx="2888570" cy="461665"/>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Высокий риск</a:t>
            </a:r>
          </a:p>
        </p:txBody>
      </p:sp>
      <p:sp>
        <p:nvSpPr>
          <p:cNvPr id="11" name="TextBox 10">
            <a:extLst>
              <a:ext uri="{FF2B5EF4-FFF2-40B4-BE49-F238E27FC236}">
                <a16:creationId xmlns:a16="http://schemas.microsoft.com/office/drawing/2014/main" id="{7E1C3D53-F51D-412E-BF84-979E86CDC50A}"/>
              </a:ext>
            </a:extLst>
          </p:cNvPr>
          <p:cNvSpPr txBox="1"/>
          <p:nvPr/>
        </p:nvSpPr>
        <p:spPr>
          <a:xfrm>
            <a:off x="137155" y="4513025"/>
            <a:ext cx="2906149" cy="1938992"/>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А1</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Наиболее ликвидные активы: деньги в кассе и на расчетном счете</a:t>
            </a:r>
          </a:p>
        </p:txBody>
      </p:sp>
      <p:sp>
        <p:nvSpPr>
          <p:cNvPr id="12" name="TextBox 11">
            <a:extLst>
              <a:ext uri="{FF2B5EF4-FFF2-40B4-BE49-F238E27FC236}">
                <a16:creationId xmlns:a16="http://schemas.microsoft.com/office/drawing/2014/main" id="{618C3750-20BD-45D5-ACB0-643C090A2BA0}"/>
              </a:ext>
            </a:extLst>
          </p:cNvPr>
          <p:cNvSpPr txBox="1"/>
          <p:nvPr/>
        </p:nvSpPr>
        <p:spPr>
          <a:xfrm>
            <a:off x="3173416" y="4513025"/>
            <a:ext cx="2954199" cy="2308324"/>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А2</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Быстрореализуемые активы: дебиторская задолженность со роком погашения менее 12 месяцев</a:t>
            </a:r>
          </a:p>
        </p:txBody>
      </p:sp>
      <p:sp>
        <p:nvSpPr>
          <p:cNvPr id="13" name="TextBox 12">
            <a:extLst>
              <a:ext uri="{FF2B5EF4-FFF2-40B4-BE49-F238E27FC236}">
                <a16:creationId xmlns:a16="http://schemas.microsoft.com/office/drawing/2014/main" id="{18B3E099-C46C-48E1-B211-8C9AE4C1C19C}"/>
              </a:ext>
            </a:extLst>
          </p:cNvPr>
          <p:cNvSpPr txBox="1"/>
          <p:nvPr/>
        </p:nvSpPr>
        <p:spPr>
          <a:xfrm>
            <a:off x="6257728" y="4513025"/>
            <a:ext cx="2802992" cy="2169825"/>
          </a:xfrm>
          <a:prstGeom prst="rect">
            <a:avLst/>
          </a:prstGeom>
          <a:noFill/>
          <a:ln>
            <a:solidFill>
              <a:srgbClr val="002060"/>
            </a:solidFill>
          </a:ln>
        </p:spPr>
        <p:txBody>
          <a:bodyPr wrap="square" rtlCol="0">
            <a:spAutoFit/>
          </a:bodyPr>
          <a:lstStyle/>
          <a:p>
            <a:pPr algn="ctr"/>
            <a:r>
              <a:rPr lang="ru-RU" sz="1900" dirty="0">
                <a:solidFill>
                  <a:srgbClr val="002060"/>
                </a:solidFill>
                <a:latin typeface="Times New Roman" panose="02020603050405020304" pitchFamily="18" charset="0"/>
                <a:cs typeface="Times New Roman" panose="02020603050405020304" pitchFamily="18" charset="0"/>
              </a:rPr>
              <a:t>А3</a:t>
            </a:r>
            <a:br>
              <a:rPr lang="ru-RU" sz="19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Медленно реализуемые активы: </a:t>
            </a:r>
            <a:r>
              <a:rPr lang="ru-RU" sz="1900" dirty="0">
                <a:solidFill>
                  <a:srgbClr val="002060"/>
                </a:solidFill>
                <a:latin typeface="Times New Roman" panose="02020603050405020304" pitchFamily="18" charset="0"/>
                <a:cs typeface="Times New Roman" panose="02020603050405020304" pitchFamily="18" charset="0"/>
              </a:rPr>
              <a:t>запасы, НДС по приобретенным ценностям,  дебиторская задолженность прочие оборотные активы</a:t>
            </a:r>
          </a:p>
        </p:txBody>
      </p:sp>
      <p:sp>
        <p:nvSpPr>
          <p:cNvPr id="14" name="TextBox 13">
            <a:extLst>
              <a:ext uri="{FF2B5EF4-FFF2-40B4-BE49-F238E27FC236}">
                <a16:creationId xmlns:a16="http://schemas.microsoft.com/office/drawing/2014/main" id="{67D55EF7-99BC-49A3-B512-6A185BF550D7}"/>
              </a:ext>
            </a:extLst>
          </p:cNvPr>
          <p:cNvSpPr txBox="1"/>
          <p:nvPr/>
        </p:nvSpPr>
        <p:spPr>
          <a:xfrm>
            <a:off x="9188438" y="4513025"/>
            <a:ext cx="2888570" cy="2308324"/>
          </a:xfrm>
          <a:prstGeom prst="rect">
            <a:avLst/>
          </a:prstGeom>
          <a:noFill/>
          <a:ln>
            <a:solidFill>
              <a:srgbClr val="002060"/>
            </a:solidFill>
          </a:ln>
        </p:spPr>
        <p:txBody>
          <a:bodyPr wrap="square" rtlCol="0">
            <a:spAutoFit/>
          </a:bodyPr>
          <a:lstStyle/>
          <a:p>
            <a:pPr algn="ctr"/>
            <a:r>
              <a:rPr lang="ru-RU" sz="2400" dirty="0">
                <a:solidFill>
                  <a:srgbClr val="002060"/>
                </a:solidFill>
                <a:latin typeface="Times New Roman" panose="02020603050405020304" pitchFamily="18" charset="0"/>
                <a:cs typeface="Times New Roman" panose="02020603050405020304" pitchFamily="18" charset="0"/>
              </a:rPr>
              <a:t>А4</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Трудно реализуемые активы: </a:t>
            </a:r>
            <a:r>
              <a:rPr lang="ru-RU" dirty="0">
                <a:solidFill>
                  <a:srgbClr val="002060"/>
                </a:solidFill>
                <a:latin typeface="Times New Roman" panose="02020603050405020304" pitchFamily="18" charset="0"/>
                <a:cs typeface="Times New Roman" panose="02020603050405020304" pitchFamily="18" charset="0"/>
              </a:rPr>
              <a:t>НМА, основные средства,  долгосрочные финансовые вложения, прочие внеоборотные активы</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494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A83501C3-4B01-4727-BDFC-593CFB71087C}"/>
              </a:ext>
            </a:extLst>
          </p:cNvPr>
          <p:cNvSpPr/>
          <p:nvPr/>
        </p:nvSpPr>
        <p:spPr>
          <a:xfrm>
            <a:off x="588499" y="1188934"/>
            <a:ext cx="11015002" cy="2062872"/>
          </a:xfrm>
          <a:prstGeom prst="rect">
            <a:avLst/>
          </a:prstGeom>
        </p:spPr>
        <p:txBody>
          <a:bodyPr wrap="square">
            <a:spAutoFit/>
          </a:bodyPr>
          <a:lstStyle/>
          <a:p>
            <a:pPr algn="just">
              <a:lnSpc>
                <a:spcPct val="150000"/>
              </a:lnSpc>
            </a:pPr>
            <a:r>
              <a:rPr lang="ru-RU" sz="2200" b="1" dirty="0">
                <a:solidFill>
                  <a:srgbClr val="002060"/>
                </a:solidFill>
                <a:latin typeface="Times New Roman" panose="02020603050405020304" pitchFamily="18" charset="0"/>
                <a:cs typeface="Times New Roman" panose="02020603050405020304" pitchFamily="18" charset="0"/>
              </a:rPr>
              <a:t>	Метод WACC применим к небольшим проектам, реализуемым на действующих предприятиях. В качестве исходных параметров обычно используют последние фактические данные, а получаемая ставка дисконта распространяется на весь период осуществления проекта. </a:t>
            </a:r>
          </a:p>
        </p:txBody>
      </p:sp>
    </p:spTree>
    <p:extLst>
      <p:ext uri="{BB962C8B-B14F-4D97-AF65-F5344CB8AC3E}">
        <p14:creationId xmlns:p14="http://schemas.microsoft.com/office/powerpoint/2010/main" val="3378747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001391"/>
            <a:ext cx="11732455" cy="4457952"/>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группу минимального риска входят абсолютно ликвидные активы, к которым относятся денежные средства и краткосрочные финансовые вложения (обобщающая информация о наличии и движении инвестиций организации).</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Группа с малым риском – это быстрореализуемые активы, в первую очередь дебиторская задолженность со сроком ее погашения менее 12 месяцев. Пакеты ликвидных акций других компаний, если имеются. Подразумевается, что данные активы могут преобразоваться в денежные средства за достаточно короткий срок (до трех месяцев).</a:t>
            </a:r>
          </a:p>
        </p:txBody>
      </p:sp>
    </p:spTree>
    <p:extLst>
      <p:ext uri="{BB962C8B-B14F-4D97-AF65-F5344CB8AC3E}">
        <p14:creationId xmlns:p14="http://schemas.microsoft.com/office/powerpoint/2010/main" val="232154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001391"/>
            <a:ext cx="11732455" cy="3903954"/>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Средний риск по степени ликвидности – медленно реализуемые активы. В группу можно отнести запасы, налог на добавленную стоимость (НДС) по приобретенным ценностям, дебиторскую задолженность со сроком погашения более 12 месяцев, прочие оборотные активы.</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Высокий риск степени ликвидности имеют внеоборотные активы: нематериальные активы (НМЛ) основные средства, долгосрочные финансовые вложения, прочие внеоборотные активы.</a:t>
            </a:r>
          </a:p>
        </p:txBody>
      </p:sp>
    </p:spTree>
    <p:extLst>
      <p:ext uri="{BB962C8B-B14F-4D97-AF65-F5344CB8AC3E}">
        <p14:creationId xmlns:p14="http://schemas.microsoft.com/office/powerpoint/2010/main" val="242360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001391"/>
            <a:ext cx="11732455" cy="5011949"/>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Относительные показатели оценки риска многообразны и предполагает наличие необходимой информации о среде предпринимательства.</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Имеется два основных подхода к оценке рисков при использовании относительных показателем: </a:t>
            </a:r>
          </a:p>
          <a:p>
            <a:pPr marL="457200" indent="-457200" algn="just">
              <a:lnSpc>
                <a:spcPct val="150000"/>
              </a:lnSpc>
              <a:buAutoNum type="arabicParenR"/>
            </a:pPr>
            <a:r>
              <a:rPr lang="ru-RU" sz="2400" b="1" dirty="0">
                <a:solidFill>
                  <a:srgbClr val="002060"/>
                </a:solidFill>
                <a:latin typeface="Times New Roman" panose="02020603050405020304" pitchFamily="18" charset="0"/>
                <a:cs typeface="Times New Roman" panose="02020603050405020304" pitchFamily="18" charset="0"/>
              </a:rPr>
              <a:t>на основании специально разрабатываемых исследователями моделей, ориентированных на последствия рискового события; </a:t>
            </a:r>
          </a:p>
          <a:p>
            <a:pPr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2) на основе использования финансовых показателей, представленных в виде коэффициентов, характеризующих ликвидность (платежеспособность), структуру капитала, деловую активность и рентабельность организации.</a:t>
            </a:r>
          </a:p>
        </p:txBody>
      </p:sp>
    </p:spTree>
    <p:extLst>
      <p:ext uri="{BB962C8B-B14F-4D97-AF65-F5344CB8AC3E}">
        <p14:creationId xmlns:p14="http://schemas.microsoft.com/office/powerpoint/2010/main" val="207325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252736"/>
            <a:ext cx="11732455" cy="3785652"/>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основе </a:t>
            </a:r>
            <a:r>
              <a:rPr lang="ru-RU" sz="2400" b="1" dirty="0">
                <a:solidFill>
                  <a:srgbClr val="FF0000"/>
                </a:solidFill>
                <a:latin typeface="Times New Roman" panose="02020603050405020304" pitchFamily="18" charset="0"/>
                <a:cs typeface="Times New Roman" panose="02020603050405020304" pitchFamily="18" charset="0"/>
              </a:rPr>
              <a:t>первого подхода </a:t>
            </a:r>
            <a:r>
              <a:rPr lang="ru-RU" sz="2400" b="1" dirty="0">
                <a:solidFill>
                  <a:srgbClr val="002060"/>
                </a:solidFill>
                <a:latin typeface="Times New Roman" panose="02020603050405020304" pitchFamily="18" charset="0"/>
                <a:cs typeface="Times New Roman" panose="02020603050405020304" pitchFamily="18" charset="0"/>
              </a:rPr>
              <a:t>используются такие показатели, как коэффициенты риска, шкалы коэффициентов риска, индекс рыночной эффективности бизнес-операции и пр.</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реальной ситуации для оценки «рискованности» необходимых операций зачастую применяют упрощенные коэффициентные методы оценки риска, например с помощью коэффициента риска </a:t>
            </a:r>
            <a:r>
              <a:rPr lang="ru-RU" sz="2400" b="1" dirty="0" err="1">
                <a:solidFill>
                  <a:srgbClr val="002060"/>
                </a:solidFill>
                <a:latin typeface="Times New Roman" panose="02020603050405020304" pitchFamily="18" charset="0"/>
                <a:cs typeface="Times New Roman" panose="02020603050405020304" pitchFamily="18" charset="0"/>
              </a:rPr>
              <a:t>Кр</a:t>
            </a:r>
            <a:r>
              <a:rPr lang="ru-RU" sz="2400" b="1" dirty="0">
                <a:solidFill>
                  <a:srgbClr val="002060"/>
                </a:solidFill>
                <a:latin typeface="Times New Roman" panose="02020603050405020304" pitchFamily="18" charset="0"/>
                <a:cs typeface="Times New Roman" panose="02020603050405020304" pitchFamily="18" charset="0"/>
              </a:rPr>
              <a:t>:</a:t>
            </a:r>
          </a:p>
          <a:p>
            <a:endParaRPr lang="ru-RU" sz="2400" dirty="0">
              <a:effectLst/>
            </a:endParaRPr>
          </a:p>
        </p:txBody>
      </p:sp>
      <mc:AlternateContent xmlns:mc="http://schemas.openxmlformats.org/markup-compatibility/2006">
        <mc:Choice xmlns:a14="http://schemas.microsoft.com/office/drawing/2010/main" Requires="a14">
          <p:sp>
            <p:nvSpPr>
              <p:cNvPr id="6" name="Прямоугольник 5">
                <a:extLst>
                  <a:ext uri="{FF2B5EF4-FFF2-40B4-BE49-F238E27FC236}">
                    <a16:creationId xmlns:a16="http://schemas.microsoft.com/office/drawing/2014/main" id="{1667F752-8AC8-4810-89FC-3A7F94052101}"/>
                  </a:ext>
                </a:extLst>
              </p:cNvPr>
              <p:cNvSpPr/>
              <p:nvPr/>
            </p:nvSpPr>
            <p:spPr>
              <a:xfrm>
                <a:off x="5381405" y="3650609"/>
                <a:ext cx="1610238" cy="783741"/>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𝐾</m:t>
                          </m:r>
                        </m:e>
                        <m:sub>
                          <m:r>
                            <a:rPr lang="ru-RU" sz="2400" b="1">
                              <a:solidFill>
                                <a:srgbClr val="002060"/>
                              </a:solidFill>
                              <a:latin typeface="Times New Roman" panose="02020603050405020304" pitchFamily="18" charset="0"/>
                              <a:cs typeface="Times New Roman" panose="02020603050405020304" pitchFamily="18" charset="0"/>
                            </a:rPr>
                            <m:t>р</m:t>
                          </m:r>
                        </m:sub>
                      </m:sSub>
                      <m:r>
                        <a:rPr lang="ru-RU" sz="2400" b="1">
                          <a:solidFill>
                            <a:srgbClr val="002060"/>
                          </a:solidFill>
                          <a:latin typeface="Times New Roman" panose="02020603050405020304" pitchFamily="18" charset="0"/>
                          <a:cs typeface="Times New Roman" panose="02020603050405020304" pitchFamily="18" charset="0"/>
                        </a:rPr>
                        <m:t>=</m:t>
                      </m:r>
                      <m:f>
                        <m:fPr>
                          <m:ctrlPr>
                            <a:rPr lang="ru-RU" sz="2400" b="1">
                              <a:solidFill>
                                <a:srgbClr val="002060"/>
                              </a:solidFill>
                              <a:latin typeface="Times New Roman" panose="02020603050405020304" pitchFamily="18" charset="0"/>
                              <a:cs typeface="Times New Roman" panose="02020603050405020304" pitchFamily="18" charset="0"/>
                            </a:rPr>
                          </m:ctrlPr>
                        </m:fPr>
                        <m:num>
                          <m:r>
                            <a:rPr lang="ru-RU" sz="2400" b="1">
                              <a:solidFill>
                                <a:srgbClr val="002060"/>
                              </a:solidFill>
                              <a:latin typeface="Times New Roman" panose="02020603050405020304" pitchFamily="18" charset="0"/>
                              <a:cs typeface="Times New Roman" panose="02020603050405020304" pitchFamily="18" charset="0"/>
                            </a:rPr>
                            <m:t>У</m:t>
                          </m:r>
                        </m:num>
                        <m:den>
                          <m:r>
                            <a:rPr lang="ru-RU" sz="2400" b="1">
                              <a:solidFill>
                                <a:srgbClr val="002060"/>
                              </a:solidFill>
                              <a:latin typeface="Times New Roman" panose="02020603050405020304" pitchFamily="18" charset="0"/>
                              <a:cs typeface="Times New Roman" panose="02020603050405020304" pitchFamily="18" charset="0"/>
                            </a:rPr>
                            <m:t>С</m:t>
                          </m:r>
                        </m:den>
                      </m:f>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6" name="Прямоугольник 5">
                <a:extLst>
                  <a:ext uri="{FF2B5EF4-FFF2-40B4-BE49-F238E27FC236}">
                    <a16:creationId xmlns:a16="http://schemas.microsoft.com/office/drawing/2014/main" id="{1667F752-8AC8-4810-89FC-3A7F94052101}"/>
                  </a:ext>
                </a:extLst>
              </p:cNvPr>
              <p:cNvSpPr>
                <a:spLocks noRot="1" noChangeAspect="1" noMove="1" noResize="1" noEditPoints="1" noAdjustHandles="1" noChangeArrowheads="1" noChangeShapeType="1" noTextEdit="1"/>
              </p:cNvSpPr>
              <p:nvPr/>
            </p:nvSpPr>
            <p:spPr>
              <a:xfrm>
                <a:off x="5381405" y="3650609"/>
                <a:ext cx="1610238" cy="783741"/>
              </a:xfrm>
              <a:prstGeom prst="rect">
                <a:avLst/>
              </a:prstGeom>
              <a:blipFill>
                <a:blip r:embed="rId2"/>
                <a:stretch>
                  <a:fillRect/>
                </a:stretch>
              </a:blipFill>
            </p:spPr>
            <p:txBody>
              <a:bodyPr/>
              <a:lstStyle/>
              <a:p>
                <a:r>
                  <a:rPr lang="ru-RU">
                    <a:noFill/>
                  </a:rPr>
                  <a:t> </a:t>
                </a:r>
              </a:p>
            </p:txBody>
          </p:sp>
        </mc:Fallback>
      </mc:AlternateContent>
      <p:sp>
        <p:nvSpPr>
          <p:cNvPr id="7" name="Прямоугольник 6">
            <a:extLst>
              <a:ext uri="{FF2B5EF4-FFF2-40B4-BE49-F238E27FC236}">
                <a16:creationId xmlns:a16="http://schemas.microsoft.com/office/drawing/2014/main" id="{B1634DA3-0ADB-4EF4-A616-DA555DFEE0EE}"/>
              </a:ext>
            </a:extLst>
          </p:cNvPr>
          <p:cNvSpPr/>
          <p:nvPr/>
        </p:nvSpPr>
        <p:spPr>
          <a:xfrm>
            <a:off x="501747" y="4479874"/>
            <a:ext cx="11460480" cy="1687963"/>
          </a:xfrm>
          <a:prstGeom prst="rect">
            <a:avLst/>
          </a:prstGeom>
        </p:spPr>
        <p:txBody>
          <a:bodyPr wrap="square">
            <a:spAutoFit/>
          </a:bodyPr>
          <a:lstStyle/>
          <a:p>
            <a:pPr indent="457200" algn="just">
              <a:lnSpc>
                <a:spcPct val="150000"/>
              </a:lnSpc>
              <a:spcAft>
                <a:spcPts val="0"/>
              </a:spcAft>
            </a:pPr>
            <a:r>
              <a:rPr lang="ru-RU" sz="2400" b="1" dirty="0">
                <a:solidFill>
                  <a:srgbClr val="002060"/>
                </a:solidFill>
                <a:latin typeface="Times New Roman" panose="02020603050405020304" pitchFamily="18" charset="0"/>
                <a:cs typeface="Times New Roman" panose="02020603050405020304" pitchFamily="18" charset="0"/>
              </a:rPr>
              <a:t>где У – максимально возможная величина убытка от осуществляемой операции в ходе любой биржевой или коммерческой деятельности;</a:t>
            </a:r>
          </a:p>
          <a:p>
            <a:pPr indent="457200" algn="just">
              <a:lnSpc>
                <a:spcPct val="150000"/>
              </a:lnSpc>
              <a:spcAft>
                <a:spcPts val="0"/>
              </a:spcAft>
            </a:pPr>
            <a:r>
              <a:rPr lang="ru-RU" sz="2400" b="1" dirty="0">
                <a:solidFill>
                  <a:srgbClr val="002060"/>
                </a:solidFill>
                <a:latin typeface="Times New Roman" panose="02020603050405020304" pitchFamily="18" charset="0"/>
                <a:cs typeface="Times New Roman" panose="02020603050405020304" pitchFamily="18" charset="0"/>
              </a:rPr>
              <a:t>С – объем собственных финансовых ресурсов, руб.</a:t>
            </a:r>
          </a:p>
        </p:txBody>
      </p:sp>
    </p:spTree>
    <p:extLst>
      <p:ext uri="{BB962C8B-B14F-4D97-AF65-F5344CB8AC3E}">
        <p14:creationId xmlns:p14="http://schemas.microsoft.com/office/powerpoint/2010/main" val="3991041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117231" y="185465"/>
            <a:ext cx="11732455" cy="1133965"/>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Шкала оценки риска, которая отражает показатели </a:t>
            </a:r>
            <a:r>
              <a:rPr lang="ru-RU" sz="2400" b="1" dirty="0" err="1">
                <a:solidFill>
                  <a:srgbClr val="002060"/>
                </a:solidFill>
                <a:latin typeface="Times New Roman" panose="02020603050405020304" pitchFamily="18" charset="0"/>
                <a:cs typeface="Times New Roman" panose="02020603050405020304" pitchFamily="18" charset="0"/>
              </a:rPr>
              <a:t>Кр</a:t>
            </a:r>
            <a:r>
              <a:rPr lang="ru-RU" sz="2400" b="1" dirty="0">
                <a:solidFill>
                  <a:srgbClr val="002060"/>
                </a:solidFill>
                <a:latin typeface="Times New Roman" panose="02020603050405020304" pitchFamily="18" charset="0"/>
                <a:cs typeface="Times New Roman" panose="02020603050405020304" pitchFamily="18" charset="0"/>
              </a:rPr>
              <a:t>, имеет четыре градации: от минимального до недопустимого.</a:t>
            </a:r>
          </a:p>
        </p:txBody>
      </p:sp>
      <p:sp>
        <p:nvSpPr>
          <p:cNvPr id="3" name="Заголовок 3">
            <a:extLst>
              <a:ext uri="{FF2B5EF4-FFF2-40B4-BE49-F238E27FC236}">
                <a16:creationId xmlns:a16="http://schemas.microsoft.com/office/drawing/2014/main" id="{4ED71D4B-D8CC-4B37-B6ED-F866D8540439}"/>
              </a:ext>
            </a:extLst>
          </p:cNvPr>
          <p:cNvSpPr txBox="1">
            <a:spLocks/>
          </p:cNvSpPr>
          <p:nvPr/>
        </p:nvSpPr>
        <p:spPr>
          <a:xfrm>
            <a:off x="588498" y="1319430"/>
            <a:ext cx="11015003" cy="7495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600" dirty="0">
                <a:solidFill>
                  <a:srgbClr val="C00000"/>
                </a:solidFill>
                <a:latin typeface="Times New Roman" panose="02020603050405020304" pitchFamily="18" charset="0"/>
                <a:cs typeface="Times New Roman" panose="02020603050405020304" pitchFamily="18" charset="0"/>
              </a:rPr>
              <a:t>Шкала оценки риска</a:t>
            </a:r>
          </a:p>
        </p:txBody>
      </p:sp>
      <p:graphicFrame>
        <p:nvGraphicFramePr>
          <p:cNvPr id="2" name="Таблица 1">
            <a:extLst>
              <a:ext uri="{FF2B5EF4-FFF2-40B4-BE49-F238E27FC236}">
                <a16:creationId xmlns:a16="http://schemas.microsoft.com/office/drawing/2014/main" id="{22C5D0B4-745C-40A0-B48E-BA02AEB30231}"/>
              </a:ext>
            </a:extLst>
          </p:cNvPr>
          <p:cNvGraphicFramePr>
            <a:graphicFrameLocks noGrp="1"/>
          </p:cNvGraphicFramePr>
          <p:nvPr>
            <p:extLst>
              <p:ext uri="{D42A27DB-BD31-4B8C-83A1-F6EECF244321}">
                <p14:modId xmlns:p14="http://schemas.microsoft.com/office/powerpoint/2010/main" val="1992432363"/>
              </p:ext>
            </p:extLst>
          </p:nvPr>
        </p:nvGraphicFramePr>
        <p:xfrm>
          <a:off x="1292787" y="2069029"/>
          <a:ext cx="8976628" cy="2531105"/>
        </p:xfrm>
        <a:graphic>
          <a:graphicData uri="http://schemas.openxmlformats.org/drawingml/2006/table">
            <a:tbl>
              <a:tblPr firstRow="1" firstCol="1" bandRow="1">
                <a:tableStyleId>{5C22544A-7EE6-4342-B048-85BDC9FD1C3A}</a:tableStyleId>
              </a:tblPr>
              <a:tblGrid>
                <a:gridCol w="4692020">
                  <a:extLst>
                    <a:ext uri="{9D8B030D-6E8A-4147-A177-3AD203B41FA5}">
                      <a16:colId xmlns:a16="http://schemas.microsoft.com/office/drawing/2014/main" val="710197951"/>
                    </a:ext>
                  </a:extLst>
                </a:gridCol>
                <a:gridCol w="4284608">
                  <a:extLst>
                    <a:ext uri="{9D8B030D-6E8A-4147-A177-3AD203B41FA5}">
                      <a16:colId xmlns:a16="http://schemas.microsoft.com/office/drawing/2014/main" val="1371957495"/>
                    </a:ext>
                  </a:extLst>
                </a:gridCol>
              </a:tblGrid>
              <a:tr h="506221">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Уровень риска</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2400" spc="100">
                          <a:effectLst/>
                          <a:latin typeface="Times New Roman" panose="02020603050405020304" pitchFamily="18" charset="0"/>
                          <a:cs typeface="Times New Roman" panose="02020603050405020304" pitchFamily="18" charset="0"/>
                        </a:rPr>
                        <a:t>Значение К</a:t>
                      </a:r>
                      <a:r>
                        <a:rPr lang="ru-RU" sz="2400" spc="100" baseline="-25000">
                          <a:effectLst/>
                          <a:latin typeface="Times New Roman" panose="02020603050405020304" pitchFamily="18" charset="0"/>
                          <a:cs typeface="Times New Roman" panose="02020603050405020304" pitchFamily="18" charset="0"/>
                        </a:rPr>
                        <a:t>р</a:t>
                      </a:r>
                      <a:endParaRPr lang="ru-RU" sz="180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3865445"/>
                  </a:ext>
                </a:extLst>
              </a:tr>
              <a:tr h="506221">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Минимальный риск</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2400" spc="100">
                          <a:effectLst/>
                          <a:latin typeface="Times New Roman" panose="02020603050405020304" pitchFamily="18" charset="0"/>
                          <a:cs typeface="Times New Roman" panose="02020603050405020304" pitchFamily="18" charset="0"/>
                        </a:rPr>
                        <a:t>0 – 0,1</a:t>
                      </a:r>
                      <a:endParaRPr lang="ru-RU" sz="180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6041441"/>
                  </a:ext>
                </a:extLst>
              </a:tr>
              <a:tr h="506221">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Допустимый риск</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0,1 – 0,3</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96812072"/>
                  </a:ext>
                </a:extLst>
              </a:tr>
              <a:tr h="506221">
                <a:tc>
                  <a:txBody>
                    <a:bodyPr/>
                    <a:lstStyle/>
                    <a:p>
                      <a:pPr algn="ctr">
                        <a:lnSpc>
                          <a:spcPct val="150000"/>
                        </a:lnSpc>
                        <a:spcAft>
                          <a:spcPts val="0"/>
                        </a:spcAft>
                      </a:pPr>
                      <a:r>
                        <a:rPr lang="ru-RU" sz="2400" spc="100">
                          <a:effectLst/>
                          <a:latin typeface="Times New Roman" panose="02020603050405020304" pitchFamily="18" charset="0"/>
                          <a:cs typeface="Times New Roman" panose="02020603050405020304" pitchFamily="18" charset="0"/>
                        </a:rPr>
                        <a:t>Высокий риск</a:t>
                      </a:r>
                      <a:endParaRPr lang="ru-RU" sz="180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0,3 – 0,6</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9444816"/>
                  </a:ext>
                </a:extLst>
              </a:tr>
              <a:tr h="506221">
                <a:tc>
                  <a:txBody>
                    <a:bodyPr/>
                    <a:lstStyle/>
                    <a:p>
                      <a:pPr algn="ctr">
                        <a:lnSpc>
                          <a:spcPct val="150000"/>
                        </a:lnSpc>
                        <a:spcAft>
                          <a:spcPts val="0"/>
                        </a:spcAft>
                      </a:pPr>
                      <a:r>
                        <a:rPr lang="ru-RU" sz="2400" spc="100">
                          <a:effectLst/>
                          <a:latin typeface="Times New Roman" panose="02020603050405020304" pitchFamily="18" charset="0"/>
                          <a:cs typeface="Times New Roman" panose="02020603050405020304" pitchFamily="18" charset="0"/>
                        </a:rPr>
                        <a:t>Недопустимый риск</a:t>
                      </a:r>
                      <a:endParaRPr lang="ru-RU" sz="180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2400" spc="100" dirty="0">
                          <a:effectLst/>
                          <a:latin typeface="Times New Roman" panose="02020603050405020304" pitchFamily="18" charset="0"/>
                          <a:cs typeface="Times New Roman" panose="02020603050405020304" pitchFamily="18" charset="0"/>
                        </a:rPr>
                        <a:t>Более 0,6</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8969172"/>
                  </a:ext>
                </a:extLst>
              </a:tr>
            </a:tbl>
          </a:graphicData>
        </a:graphic>
      </p:graphicFrame>
    </p:spTree>
    <p:extLst>
      <p:ext uri="{BB962C8B-B14F-4D97-AF65-F5344CB8AC3E}">
        <p14:creationId xmlns:p14="http://schemas.microsoft.com/office/powerpoint/2010/main" val="367919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9096D7D-CA4B-4DA9-B98C-3D058FBE1F52}"/>
              </a:ext>
            </a:extLst>
          </p:cNvPr>
          <p:cNvSpPr/>
          <p:nvPr/>
        </p:nvSpPr>
        <p:spPr>
          <a:xfrm>
            <a:off x="229772" y="1001391"/>
            <a:ext cx="11732455" cy="2241960"/>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Коэффициент риска К</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 Уровень риска также можно оценить через соотнесение ожидаемой прибыли и ожидаемых потерь при сравнении двух и более вариантов вложений денежных средств:</a:t>
            </a:r>
          </a:p>
          <a:p>
            <a:pPr indent="457200"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173008C5-298B-4A9A-94AC-19BCDCA0235D}"/>
                  </a:ext>
                </a:extLst>
              </p:cNvPr>
              <p:cNvSpPr/>
              <p:nvPr/>
            </p:nvSpPr>
            <p:spPr>
              <a:xfrm>
                <a:off x="5282395" y="2820350"/>
                <a:ext cx="1239570" cy="84600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𝐾</m:t>
                          </m:r>
                        </m:e>
                        <m:sub>
                          <m:r>
                            <a:rPr lang="ru-RU" sz="2400" b="1">
                              <a:solidFill>
                                <a:srgbClr val="002060"/>
                              </a:solidFill>
                              <a:latin typeface="Times New Roman" panose="02020603050405020304" pitchFamily="18" charset="0"/>
                              <a:cs typeface="Times New Roman" panose="02020603050405020304" pitchFamily="18" charset="0"/>
                            </a:rPr>
                            <m:t>𝑖</m:t>
                          </m:r>
                        </m:sub>
                      </m:sSub>
                      <m:r>
                        <a:rPr lang="ru-RU" sz="2400" b="1">
                          <a:solidFill>
                            <a:srgbClr val="002060"/>
                          </a:solidFill>
                          <a:latin typeface="Times New Roman" panose="02020603050405020304" pitchFamily="18" charset="0"/>
                          <a:cs typeface="Times New Roman" panose="02020603050405020304" pitchFamily="18" charset="0"/>
                        </a:rPr>
                        <m:t>=</m:t>
                      </m:r>
                      <m:f>
                        <m:fPr>
                          <m:ctrlPr>
                            <a:rPr lang="ru-RU" sz="2400" b="1">
                              <a:solidFill>
                                <a:srgbClr val="002060"/>
                              </a:solidFill>
                              <a:latin typeface="Times New Roman" panose="02020603050405020304" pitchFamily="18" charset="0"/>
                              <a:cs typeface="Times New Roman" panose="02020603050405020304" pitchFamily="18" charset="0"/>
                            </a:rPr>
                          </m:ctrlPr>
                        </m:fPr>
                        <m:num>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П</m:t>
                              </m:r>
                            </m:e>
                            <m:sub>
                              <m:r>
                                <a:rPr lang="ru-RU" sz="2400" b="1">
                                  <a:solidFill>
                                    <a:srgbClr val="002060"/>
                                  </a:solidFill>
                                  <a:latin typeface="Times New Roman" panose="02020603050405020304" pitchFamily="18" charset="0"/>
                                  <a:cs typeface="Times New Roman" panose="02020603050405020304" pitchFamily="18" charset="0"/>
                                </a:rPr>
                                <m:t>𝑖</m:t>
                              </m:r>
                            </m:sub>
                          </m:sSub>
                        </m:num>
                        <m:den>
                          <m:sSub>
                            <m:sSubPr>
                              <m:ctrlPr>
                                <a:rPr lang="ru-RU" sz="2400" b="1">
                                  <a:solidFill>
                                    <a:srgbClr val="002060"/>
                                  </a:solidFill>
                                  <a:latin typeface="Times New Roman" panose="02020603050405020304" pitchFamily="18" charset="0"/>
                                  <a:cs typeface="Times New Roman" panose="02020603050405020304" pitchFamily="18" charset="0"/>
                                </a:rPr>
                              </m:ctrlPr>
                            </m:sSubPr>
                            <m:e>
                              <m:r>
                                <a:rPr lang="ru-RU" sz="2400" b="1">
                                  <a:solidFill>
                                    <a:srgbClr val="002060"/>
                                  </a:solidFill>
                                  <a:latin typeface="Times New Roman" panose="02020603050405020304" pitchFamily="18" charset="0"/>
                                  <a:cs typeface="Times New Roman" panose="02020603050405020304" pitchFamily="18" charset="0"/>
                                </a:rPr>
                                <m:t>У</m:t>
                              </m:r>
                            </m:e>
                            <m:sub>
                              <m:r>
                                <a:rPr lang="ru-RU" sz="2400" b="1">
                                  <a:solidFill>
                                    <a:srgbClr val="002060"/>
                                  </a:solidFill>
                                  <a:latin typeface="Times New Roman" panose="02020603050405020304" pitchFamily="18" charset="0"/>
                                  <a:cs typeface="Times New Roman" panose="02020603050405020304" pitchFamily="18" charset="0"/>
                                </a:rPr>
                                <m:t>𝑖</m:t>
                              </m:r>
                            </m:sub>
                          </m:sSub>
                        </m:den>
                      </m:f>
                    </m:oMath>
                  </m:oMathPara>
                </a14:m>
                <a:endParaRPr lang="ru-RU" sz="2400" b="1" dirty="0">
                  <a:solidFill>
                    <a:srgbClr val="002060"/>
                  </a:solidFill>
                  <a:latin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173008C5-298B-4A9A-94AC-19BCDCA0235D}"/>
                  </a:ext>
                </a:extLst>
              </p:cNvPr>
              <p:cNvSpPr>
                <a:spLocks noRot="1" noChangeAspect="1" noMove="1" noResize="1" noEditPoints="1" noAdjustHandles="1" noChangeArrowheads="1" noChangeShapeType="1" noTextEdit="1"/>
              </p:cNvSpPr>
              <p:nvPr/>
            </p:nvSpPr>
            <p:spPr>
              <a:xfrm>
                <a:off x="5282395" y="2820350"/>
                <a:ext cx="1239570" cy="846001"/>
              </a:xfrm>
              <a:prstGeom prst="rect">
                <a:avLst/>
              </a:prstGeom>
              <a:blipFill>
                <a:blip r:embed="rId2"/>
                <a:stretch>
                  <a:fillRect/>
                </a:stretch>
              </a:blipFill>
            </p:spPr>
            <p:txBody>
              <a:bodyPr/>
              <a:lstStyle/>
              <a:p>
                <a:r>
                  <a:rPr lang="ru-RU">
                    <a:noFill/>
                  </a:rPr>
                  <a:t> </a:t>
                </a:r>
              </a:p>
            </p:txBody>
          </p:sp>
        </mc:Fallback>
      </mc:AlternateContent>
      <p:sp>
        <p:nvSpPr>
          <p:cNvPr id="5" name="Прямоугольник 4">
            <a:extLst>
              <a:ext uri="{FF2B5EF4-FFF2-40B4-BE49-F238E27FC236}">
                <a16:creationId xmlns:a16="http://schemas.microsoft.com/office/drawing/2014/main" id="{0A30DCF2-9F07-46AA-B421-DF189015CF1E}"/>
              </a:ext>
            </a:extLst>
          </p:cNvPr>
          <p:cNvSpPr/>
          <p:nvPr/>
        </p:nvSpPr>
        <p:spPr>
          <a:xfrm>
            <a:off x="229771" y="3666351"/>
            <a:ext cx="11732455" cy="3903954"/>
          </a:xfrm>
          <a:prstGeom prst="rect">
            <a:avLst/>
          </a:prstGeom>
        </p:spPr>
        <p:txBody>
          <a:bodyPr wrap="square">
            <a:spAutoFit/>
          </a:bodyPr>
          <a:lstStyle/>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где К</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 – коэффициент риска </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-го варианта;</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П</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 – ожидаемая прибыль </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-го варианта; </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У</a:t>
            </a:r>
            <a:r>
              <a:rPr lang="en-US" sz="2400" b="1" dirty="0" err="1">
                <a:solidFill>
                  <a:srgbClr val="002060"/>
                </a:solidFill>
                <a:latin typeface="Times New Roman" panose="02020603050405020304" pitchFamily="18" charset="0"/>
                <a:cs typeface="Times New Roman" panose="02020603050405020304" pitchFamily="18" charset="0"/>
              </a:rPr>
              <a:t>i</a:t>
            </a:r>
            <a:r>
              <a:rPr lang="en-US" sz="2400" b="1" dirty="0">
                <a:solidFill>
                  <a:srgbClr val="002060"/>
                </a:solidFill>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 ожидаемый убыток </a:t>
            </a:r>
            <a:r>
              <a:rPr lang="en-US" sz="2400" b="1" dirty="0" err="1">
                <a:solidFill>
                  <a:srgbClr val="002060"/>
                </a:solidFill>
                <a:latin typeface="Times New Roman" panose="02020603050405020304" pitchFamily="18" charset="0"/>
                <a:cs typeface="Times New Roman" panose="02020603050405020304" pitchFamily="18" charset="0"/>
              </a:rPr>
              <a:t>i</a:t>
            </a:r>
            <a:r>
              <a:rPr lang="ru-RU" sz="2400" b="1" dirty="0">
                <a:solidFill>
                  <a:srgbClr val="002060"/>
                </a:solidFill>
                <a:latin typeface="Times New Roman" panose="02020603050405020304" pitchFamily="18" charset="0"/>
                <a:cs typeface="Times New Roman" panose="02020603050405020304" pitchFamily="18" charset="0"/>
              </a:rPr>
              <a:t>-го варианта.</a:t>
            </a:r>
          </a:p>
          <a:p>
            <a:pPr indent="457200" algn="just">
              <a:lnSpc>
                <a:spcPct val="150000"/>
              </a:lnSpc>
            </a:pPr>
            <a:r>
              <a:rPr lang="ru-RU" sz="2400" b="1" dirty="0">
                <a:solidFill>
                  <a:srgbClr val="002060"/>
                </a:solidFill>
                <a:latin typeface="Times New Roman" panose="02020603050405020304" pitchFamily="18" charset="0"/>
                <a:cs typeface="Times New Roman" panose="02020603050405020304" pitchFamily="18" charset="0"/>
              </a:rPr>
              <a:t>В рассматриваемом случае К</a:t>
            </a:r>
            <a:r>
              <a:rPr lang="en-US" sz="2400" b="1" dirty="0" err="1">
                <a:solidFill>
                  <a:srgbClr val="002060"/>
                </a:solidFill>
                <a:latin typeface="Times New Roman" panose="02020603050405020304" pitchFamily="18" charset="0"/>
                <a:cs typeface="Times New Roman" panose="02020603050405020304" pitchFamily="18" charset="0"/>
              </a:rPr>
              <a:t>i</a:t>
            </a:r>
            <a:r>
              <a:rPr lang="en-US" sz="2400" b="1" dirty="0">
                <a:solidFill>
                  <a:srgbClr val="002060"/>
                </a:solidFill>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показывает, какой доход приходится на 1 руб. убытка, и выбор совершается в пользу варианта К</a:t>
            </a:r>
            <a:r>
              <a:rPr lang="en-US" sz="2400" b="1" dirty="0">
                <a:solidFill>
                  <a:srgbClr val="002060"/>
                </a:solidFill>
                <a:latin typeface="Times New Roman" panose="02020603050405020304" pitchFamily="18" charset="0"/>
                <a:cs typeface="Times New Roman" panose="02020603050405020304" pitchFamily="18" charset="0"/>
              </a:rPr>
              <a:t>m</a:t>
            </a:r>
            <a:r>
              <a:rPr lang="ru-RU" sz="2400" b="1" dirty="0">
                <a:solidFill>
                  <a:srgbClr val="002060"/>
                </a:solidFill>
                <a:latin typeface="Times New Roman" panose="02020603050405020304" pitchFamily="18" charset="0"/>
                <a:cs typeface="Times New Roman" panose="02020603050405020304" pitchFamily="18" charset="0"/>
              </a:rPr>
              <a:t>ах.</a:t>
            </a:r>
          </a:p>
          <a:p>
            <a:pPr indent="457200"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a:p>
            <a:pPr indent="457200" algn="just">
              <a:lnSpc>
                <a:spcPct val="150000"/>
              </a:lnSpc>
            </a:pP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3316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575</TotalTime>
  <Words>1870</Words>
  <Application>Microsoft Office PowerPoint</Application>
  <PresentationFormat>Широкоэкранный</PresentationFormat>
  <Paragraphs>170</Paragraphs>
  <Slides>30</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7" baseType="lpstr">
      <vt:lpstr>Arial</vt:lpstr>
      <vt:lpstr>Calibri</vt:lpstr>
      <vt:lpstr>Calibri Light</vt:lpstr>
      <vt:lpstr>Cambria Math</vt:lpstr>
      <vt:lpstr>Times New Roman</vt:lpstr>
      <vt:lpstr>Тема Office</vt:lpstr>
      <vt:lpstr>MathType 6.0 Equation</vt:lpstr>
      <vt:lpstr> Методы оценки рисков  без учета распределения вероятностей</vt:lpstr>
      <vt:lpstr>План лекции:</vt:lpstr>
      <vt:lpstr>1. Абсолютные и относительные показатели оценки риска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Теоретические основы исследования рисков: классические и современные аспекты</dc:title>
  <dc:creator>maxstatbar</dc:creator>
  <cp:lastModifiedBy>Алексей Николаевич Герасимов</cp:lastModifiedBy>
  <cp:revision>48</cp:revision>
  <dcterms:created xsi:type="dcterms:W3CDTF">2020-02-12T09:23:04Z</dcterms:created>
  <dcterms:modified xsi:type="dcterms:W3CDTF">2020-03-14T07:24:00Z</dcterms:modified>
</cp:coreProperties>
</file>